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34"/>
  </p:notesMasterIdLst>
  <p:sldIdLst>
    <p:sldId id="395" r:id="rId2"/>
    <p:sldId id="256" r:id="rId3"/>
    <p:sldId id="396" r:id="rId4"/>
    <p:sldId id="257" r:id="rId5"/>
    <p:sldId id="260" r:id="rId6"/>
    <p:sldId id="384" r:id="rId7"/>
    <p:sldId id="383" r:id="rId8"/>
    <p:sldId id="259" r:id="rId9"/>
    <p:sldId id="263" r:id="rId10"/>
    <p:sldId id="266" r:id="rId11"/>
    <p:sldId id="261" r:id="rId12"/>
    <p:sldId id="385" r:id="rId13"/>
    <p:sldId id="265" r:id="rId14"/>
    <p:sldId id="267" r:id="rId15"/>
    <p:sldId id="268" r:id="rId16"/>
    <p:sldId id="262" r:id="rId17"/>
    <p:sldId id="264" r:id="rId18"/>
    <p:sldId id="269" r:id="rId19"/>
    <p:sldId id="270" r:id="rId20"/>
    <p:sldId id="271" r:id="rId21"/>
    <p:sldId id="386" r:id="rId22"/>
    <p:sldId id="272" r:id="rId23"/>
    <p:sldId id="274" r:id="rId24"/>
    <p:sldId id="275" r:id="rId25"/>
    <p:sldId id="276" r:id="rId26"/>
    <p:sldId id="278" r:id="rId27"/>
    <p:sldId id="279" r:id="rId28"/>
    <p:sldId id="280" r:id="rId29"/>
    <p:sldId id="387" r:id="rId30"/>
    <p:sldId id="388" r:id="rId31"/>
    <p:sldId id="283" r:id="rId32"/>
    <p:sldId id="284" r:id="rId33"/>
    <p:sldId id="285" r:id="rId34"/>
    <p:sldId id="286" r:id="rId35"/>
    <p:sldId id="389" r:id="rId36"/>
    <p:sldId id="287" r:id="rId37"/>
    <p:sldId id="281" r:id="rId38"/>
    <p:sldId id="288" r:id="rId39"/>
    <p:sldId id="289" r:id="rId40"/>
    <p:sldId id="390" r:id="rId41"/>
    <p:sldId id="290" r:id="rId42"/>
    <p:sldId id="328" r:id="rId43"/>
    <p:sldId id="329" r:id="rId44"/>
    <p:sldId id="330" r:id="rId45"/>
    <p:sldId id="331" r:id="rId46"/>
    <p:sldId id="332" r:id="rId47"/>
    <p:sldId id="327" r:id="rId48"/>
    <p:sldId id="324" r:id="rId49"/>
    <p:sldId id="291" r:id="rId50"/>
    <p:sldId id="295" r:id="rId51"/>
    <p:sldId id="335" r:id="rId52"/>
    <p:sldId id="336" r:id="rId53"/>
    <p:sldId id="337" r:id="rId54"/>
    <p:sldId id="338" r:id="rId55"/>
    <p:sldId id="296" r:id="rId56"/>
    <p:sldId id="297" r:id="rId57"/>
    <p:sldId id="326" r:id="rId58"/>
    <p:sldId id="293" r:id="rId59"/>
    <p:sldId id="391" r:id="rId60"/>
    <p:sldId id="333" r:id="rId61"/>
    <p:sldId id="334" r:id="rId62"/>
    <p:sldId id="294" r:id="rId63"/>
    <p:sldId id="300" r:id="rId64"/>
    <p:sldId id="301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40" r:id="rId73"/>
    <p:sldId id="311" r:id="rId74"/>
    <p:sldId id="312" r:id="rId75"/>
    <p:sldId id="313" r:id="rId76"/>
    <p:sldId id="392" r:id="rId77"/>
    <p:sldId id="339" r:id="rId78"/>
    <p:sldId id="341" r:id="rId79"/>
    <p:sldId id="342" r:id="rId80"/>
    <p:sldId id="343" r:id="rId81"/>
    <p:sldId id="344" r:id="rId82"/>
    <p:sldId id="345" r:id="rId83"/>
    <p:sldId id="346" r:id="rId84"/>
    <p:sldId id="314" r:id="rId85"/>
    <p:sldId id="315" r:id="rId86"/>
    <p:sldId id="316" r:id="rId87"/>
    <p:sldId id="317" r:id="rId88"/>
    <p:sldId id="318" r:id="rId89"/>
    <p:sldId id="319" r:id="rId90"/>
    <p:sldId id="320" r:id="rId91"/>
    <p:sldId id="321" r:id="rId92"/>
    <p:sldId id="322" r:id="rId93"/>
    <p:sldId id="347" r:id="rId94"/>
    <p:sldId id="348" r:id="rId95"/>
    <p:sldId id="349" r:id="rId96"/>
    <p:sldId id="350" r:id="rId97"/>
    <p:sldId id="380" r:id="rId98"/>
    <p:sldId id="379" r:id="rId99"/>
    <p:sldId id="393" r:id="rId100"/>
    <p:sldId id="351" r:id="rId101"/>
    <p:sldId id="352" r:id="rId102"/>
    <p:sldId id="353" r:id="rId103"/>
    <p:sldId id="354" r:id="rId104"/>
    <p:sldId id="355" r:id="rId105"/>
    <p:sldId id="381" r:id="rId106"/>
    <p:sldId id="382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97" r:id="rId117"/>
    <p:sldId id="365" r:id="rId118"/>
    <p:sldId id="366" r:id="rId119"/>
    <p:sldId id="367" r:id="rId120"/>
    <p:sldId id="394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23" r:id="rId133"/>
  </p:sldIdLst>
  <p:sldSz cx="12192000" cy="6858000"/>
  <p:notesSz cx="6858000" cy="9144000"/>
  <p:custDataLst>
    <p:tags r:id="rId13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F14649-5DBD-48AA-92EC-7836E6FEFB72}">
          <p14:sldIdLst>
            <p14:sldId id="395"/>
            <p14:sldId id="256"/>
            <p14:sldId id="396"/>
            <p14:sldId id="257"/>
            <p14:sldId id="260"/>
            <p14:sldId id="384"/>
            <p14:sldId id="383"/>
          </p14:sldIdLst>
        </p14:section>
        <p14:section name="Освещение" id="{D5CA8659-84FE-47D4-B2E8-ED936EF43D23}">
          <p14:sldIdLst>
            <p14:sldId id="259"/>
            <p14:sldId id="263"/>
            <p14:sldId id="266"/>
            <p14:sldId id="261"/>
            <p14:sldId id="385"/>
            <p14:sldId id="265"/>
            <p14:sldId id="267"/>
            <p14:sldId id="268"/>
            <p14:sldId id="262"/>
            <p14:sldId id="264"/>
            <p14:sldId id="269"/>
            <p14:sldId id="270"/>
            <p14:sldId id="271"/>
            <p14:sldId id="386"/>
            <p14:sldId id="272"/>
            <p14:sldId id="274"/>
            <p14:sldId id="275"/>
            <p14:sldId id="276"/>
            <p14:sldId id="278"/>
            <p14:sldId id="279"/>
            <p14:sldId id="280"/>
            <p14:sldId id="387"/>
            <p14:sldId id="388"/>
            <p14:sldId id="283"/>
            <p14:sldId id="284"/>
            <p14:sldId id="285"/>
            <p14:sldId id="286"/>
            <p14:sldId id="389"/>
            <p14:sldId id="287"/>
            <p14:sldId id="281"/>
          </p14:sldIdLst>
        </p14:section>
        <p14:section name="Наложение текстуры" id="{99D496F1-ADC1-4426-A69B-3794D9627BAD}">
          <p14:sldIdLst>
            <p14:sldId id="288"/>
            <p14:sldId id="289"/>
            <p14:sldId id="390"/>
            <p14:sldId id="290"/>
            <p14:sldId id="328"/>
            <p14:sldId id="329"/>
            <p14:sldId id="330"/>
            <p14:sldId id="331"/>
            <p14:sldId id="332"/>
            <p14:sldId id="327"/>
            <p14:sldId id="324"/>
            <p14:sldId id="291"/>
            <p14:sldId id="295"/>
            <p14:sldId id="335"/>
            <p14:sldId id="336"/>
            <p14:sldId id="337"/>
            <p14:sldId id="338"/>
            <p14:sldId id="296"/>
            <p14:sldId id="297"/>
            <p14:sldId id="326"/>
            <p14:sldId id="293"/>
            <p14:sldId id="391"/>
            <p14:sldId id="333"/>
            <p14:sldId id="334"/>
            <p14:sldId id="294"/>
            <p14:sldId id="300"/>
            <p14:sldId id="301"/>
            <p14:sldId id="304"/>
            <p14:sldId id="305"/>
            <p14:sldId id="306"/>
            <p14:sldId id="307"/>
            <p14:sldId id="308"/>
            <p14:sldId id="309"/>
            <p14:sldId id="310"/>
            <p14:sldId id="340"/>
            <p14:sldId id="311"/>
            <p14:sldId id="312"/>
            <p14:sldId id="313"/>
            <p14:sldId id="392"/>
            <p14:sldId id="339"/>
            <p14:sldId id="341"/>
            <p14:sldId id="342"/>
            <p14:sldId id="343"/>
            <p14:sldId id="344"/>
            <p14:sldId id="345"/>
            <p14:sldId id="346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Мультитекстурирование" id="{9E72F31B-957D-4532-8EBB-CA19C0FC5C53}">
          <p14:sldIdLst>
            <p14:sldId id="347"/>
            <p14:sldId id="348"/>
            <p14:sldId id="349"/>
            <p14:sldId id="350"/>
            <p14:sldId id="380"/>
            <p14:sldId id="379"/>
            <p14:sldId id="393"/>
            <p14:sldId id="351"/>
            <p14:sldId id="352"/>
            <p14:sldId id="353"/>
            <p14:sldId id="354"/>
            <p14:sldId id="355"/>
            <p14:sldId id="381"/>
            <p14:sldId id="382"/>
            <p14:sldId id="356"/>
            <p14:sldId id="357"/>
            <p14:sldId id="358"/>
          </p14:sldIdLst>
        </p14:section>
        <p14:section name="Смешивание цветов и полупрозрачность" id="{6CAA750D-800B-40F3-9D07-EA4EB7F19CE0}">
          <p14:sldIdLst>
            <p14:sldId id="359"/>
            <p14:sldId id="360"/>
            <p14:sldId id="361"/>
            <p14:sldId id="362"/>
            <p14:sldId id="363"/>
            <p14:sldId id="364"/>
            <p14:sldId id="397"/>
            <p14:sldId id="365"/>
            <p14:sldId id="366"/>
            <p14:sldId id="367"/>
            <p14:sldId id="394"/>
            <p14:sldId id="368"/>
            <p14:sldId id="369"/>
          </p14:sldIdLst>
        </p14:section>
        <p14:section name="Наложение тумана" id="{6D7BA615-A6DB-4050-8A4E-F10C3D6A658E}">
          <p14:sldIdLst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10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gs" Target="tags/tag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3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117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118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121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123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124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125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126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127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128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129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130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131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132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3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4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90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91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92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93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95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96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100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102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103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104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107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C9B-9761-4E4C-A9FE-4C7A8CE7B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D35C-B0A2-4EA6-9BA3-9F9C96AD5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2DD8-31D1-460E-BF6D-CE9214D5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27A0-4A5D-411B-AF78-77ACA413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10E5-BC33-40D5-94DB-74CC9F8D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899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8722-ABAF-4B54-AA5D-9FE40760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0E3-98A3-4551-BA02-4B8867905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5FE5-EC43-480C-A0F0-E3C46FC6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56A-89F2-4658-A406-4DED21DB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9DA7-6A66-4768-87B1-C42B8457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49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14138-7E72-4478-A4A7-4BE4E64FD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F932F-E723-4D90-BFB5-5B16FE9DC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AC01-A1D7-4E20-9136-E548C71C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BE09-758F-4A2A-B648-1BC5B40A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32223-E84D-40F0-9AE6-60073FF2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346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F272-12B5-4CF6-A137-9C206547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8654-6801-4B76-BA1A-EF4A3A16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52A42-2547-4C62-A97A-AFD4EB32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A132-B167-4C5E-AB16-4C2CE732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2505-B48E-4CC8-8FAF-1B0B3373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38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3E74-28D2-4B9A-AE08-FDEEFFAA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37922-B8F1-4163-B253-D2E8CA671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F7C8-5DFE-49DF-86CC-3A0B30AF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109B-86DE-4690-8A1D-519D0705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8926-C93F-4D97-B3F3-27060A6A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868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0FF7-64A7-4433-B60A-9FA0660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C0B-E0CD-453C-BA94-32251179A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27540-0264-415A-A585-3F117E27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1A7A2-65EA-4022-864A-F5B51D7B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FA8DA-3F94-4B72-AEEA-C493B12A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EAFB9-7D87-4E70-9803-1EEED70A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469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A1F7-040F-4925-9855-669D604F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C1A-0BB9-4026-A7EF-80A0FFD88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FAF50-8DB5-4CD2-B3E8-0A2C437D8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FFAC-EE00-4236-84BE-A747EA2A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93E3E-3A60-4975-8F31-9330391C2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D6F5F-5E48-408D-BB18-D40C6CDF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F804A-1D53-43A5-BEA2-D93D3C23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15080-F107-481B-9945-526A43CB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40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6FCF-9D5E-46F3-BB0F-A0B22317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707C7-AC33-464B-8F2F-B6466B7C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A3FE5-E03E-4476-86F8-69A783EA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01C36-8926-410E-8A7B-D8621F4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9230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38FC4-AF67-4366-80B5-FEC9B507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F40B9-F1F1-4AB7-9FB7-88F038F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A9592-C61E-44AA-A92E-E55505DD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04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CEC4-F06B-4B54-B51C-3AD20BB5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454F-DFF5-470F-B7C0-57CB01B7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A618-BF4E-447D-B89F-DB653EB1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FC96F-1B87-4683-BF90-BD4C52DF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FE5D9-BEB3-49CC-9838-F8742F0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99351-B9FE-4B37-90B6-29A84DB8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477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B5A7-D5A5-4197-A250-6E2987F1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35D4F-D7A6-4664-AC3F-7C38B364D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A93DD-08AA-46B9-BCBD-5DA69F94B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0AE86-6220-412B-9582-9802FF97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94CB-D17E-4DD5-B0B5-CF7A18FF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B5C3-3A86-402E-87C8-72782BFD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14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59AD-E0D3-406C-BAAD-736BC9DE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8789-4DFD-4631-A294-9BBEA07D0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D717-4753-4BA1-A831-06E8FF94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749-9973-4E5D-8646-6EC5D738E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450C-BF8A-4822-96DA-A5653ED8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646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sv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9.wm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AFD77-1010-FDE6-4CCB-B2D3EFC1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645" y="1"/>
            <a:ext cx="13307290" cy="6857998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35088" y="3584823"/>
            <a:ext cx="10321824" cy="1396752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88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Повышение реалистичности изображений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3324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Векторы, участвующие в расчёте освещения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95776" y="3284539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2492376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6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5942014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1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8772526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Библиотека </a:t>
            </a:r>
            <a:r>
              <a:rPr lang="en-US" altLang="ru-RU" dirty="0"/>
              <a:t>OpenGL.dll </a:t>
            </a:r>
            <a:r>
              <a:rPr lang="ru-RU" altLang="ru-RU" dirty="0"/>
              <a:t>в системах </a:t>
            </a:r>
            <a:r>
              <a:rPr lang="en-US" altLang="ru-RU" dirty="0"/>
              <a:t>Windows </a:t>
            </a:r>
            <a:r>
              <a:rPr lang="ru-RU" altLang="ru-RU" dirty="0"/>
              <a:t>содержит версию </a:t>
            </a:r>
            <a:r>
              <a:rPr lang="en-US" altLang="ru-RU" dirty="0"/>
              <a:t>OpenGL </a:t>
            </a:r>
            <a:r>
              <a:rPr lang="ru-RU" altLang="ru-RU" dirty="0"/>
              <a:t>1.1</a:t>
            </a:r>
          </a:p>
          <a:p>
            <a:pPr lvl="1" eaLnBrk="1" hangingPunct="1"/>
            <a:r>
              <a:rPr lang="ru-RU" altLang="ru-RU" dirty="0"/>
              <a:t>Функции, появившиеся в старших версиях </a:t>
            </a:r>
            <a:r>
              <a:rPr lang="en-US" altLang="ru-RU" dirty="0"/>
              <a:t>OpenGL</a:t>
            </a:r>
            <a:r>
              <a:rPr lang="ru-RU" altLang="ru-RU" dirty="0"/>
              <a:t>, в этой </a:t>
            </a:r>
            <a:r>
              <a:rPr lang="en-US" altLang="ru-RU" dirty="0" err="1"/>
              <a:t>dll</a:t>
            </a:r>
            <a:r>
              <a:rPr lang="ru-RU" altLang="ru-RU" dirty="0"/>
              <a:t> отсутствуют</a:t>
            </a:r>
          </a:p>
          <a:p>
            <a:pPr lvl="1" eaLnBrk="1" hangingPunct="1"/>
            <a:r>
              <a:rPr lang="ru-RU" altLang="ru-RU" dirty="0"/>
              <a:t>Однако они доступны в виде </a:t>
            </a:r>
            <a:r>
              <a:rPr lang="ru-RU" altLang="ru-RU" b="1" dirty="0">
                <a:solidFill>
                  <a:schemeClr val="hlink"/>
                </a:solidFill>
              </a:rPr>
              <a:t>расширений</a:t>
            </a:r>
            <a:r>
              <a:rPr lang="ru-RU" altLang="ru-RU" dirty="0"/>
              <a:t> </a:t>
            </a:r>
            <a:r>
              <a:rPr lang="en-US" altLang="ru-RU" dirty="0"/>
              <a:t>OpenGL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Для поддержки </a:t>
            </a:r>
            <a:r>
              <a:rPr lang="ru-RU" altLang="ru-RU" dirty="0" err="1"/>
              <a:t>мультитекстурирования</a:t>
            </a:r>
            <a:r>
              <a:rPr lang="ru-RU" altLang="ru-RU" dirty="0"/>
              <a:t> следует пользоваться расширением </a:t>
            </a:r>
            <a:r>
              <a:rPr lang="en-US" altLang="ru-RU" dirty="0" err="1"/>
              <a:t>GL_ARB_multitexture</a:t>
            </a:r>
            <a:endParaRPr lang="en-US" altLang="ru-RU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F00E2-7416-44D1-ABF7-20A704935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 dirty="0"/>
              <a:t>Например, </a:t>
            </a:r>
            <a:r>
              <a:rPr lang="ru-RU" altLang="ru-RU" dirty="0" err="1"/>
              <a:t>GL_ARB_multitexture</a:t>
            </a:r>
            <a:endParaRPr lang="ru-RU" altLang="ru-RU" dirty="0"/>
          </a:p>
          <a:p>
            <a:pPr eaLnBrk="1" hangingPunct="1"/>
            <a:r>
              <a:rPr lang="ru-RU" altLang="ru-RU" sz="2800" dirty="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 dirty="0"/>
              <a:t>const </a:t>
            </a:r>
            <a:r>
              <a:rPr lang="en-US" altLang="ru-RU" dirty="0" err="1"/>
              <a:t>GLubyte</a:t>
            </a:r>
            <a:r>
              <a:rPr lang="en-US" altLang="ru-RU" dirty="0"/>
              <a:t>* </a:t>
            </a:r>
            <a:r>
              <a:rPr lang="en-US" altLang="ru-RU" dirty="0" err="1"/>
              <a:t>glGetString</a:t>
            </a:r>
            <a:r>
              <a:rPr lang="en-US" altLang="ru-RU" dirty="0"/>
              <a:t>(</a:t>
            </a:r>
            <a:r>
              <a:rPr lang="ru-RU" altLang="ru-RU" dirty="0"/>
              <a:t>GL_EXTENSIONS</a:t>
            </a:r>
            <a:r>
              <a:rPr lang="en-US" altLang="ru-RU" dirty="0"/>
              <a:t>)</a:t>
            </a:r>
          </a:p>
          <a:p>
            <a:pPr eaLnBrk="1" hangingPunct="1"/>
            <a:r>
              <a:rPr lang="ru-RU" altLang="ru-RU" sz="2800" dirty="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Получение адреса функции расширения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51661-7C54-4C2F-A7F2-CCFFA3C7CEB2}"/>
              </a:ext>
            </a:extLst>
          </p:cNvPr>
          <p:cNvSpPr/>
          <p:nvPr/>
        </p:nvSpPr>
        <p:spPr>
          <a:xfrm>
            <a:off x="335360" y="1988840"/>
            <a:ext cx="1185664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InitExtensions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glGetString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(GL_EXTENSIONS);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GL_ARB_multitexture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multiTextureSupported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(PFNGLACTIVETEXTUREARBPROC)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glMultiTexCoord2f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(PFNGLMULTITEXCOORD2FARBPROC)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"glMultiTexCoord2f"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WGL_EXT_swap_control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(PFNWGLSWAPINTERVALEXTPROC)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/>
              <a:t>OpenGL</a:t>
            </a:r>
          </a:p>
          <a:p>
            <a:pPr lvl="1"/>
            <a:r>
              <a:rPr lang="ru-RU" altLang="ru-RU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/>
              <a:t>Прозрачна и легка в использовании</a:t>
            </a:r>
          </a:p>
          <a:p>
            <a:pPr lvl="2"/>
            <a:r>
              <a:rPr lang="ru-RU" altLang="ru-RU"/>
              <a:t>Макросы, предоставляемые библиотекой,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2279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</a:t>
            </a:r>
            <a:r>
              <a:rPr lang="ru-RU" altLang="ru-RU" sz="2800" dirty="0"/>
              <a:t> вершиной ассоциированы несколько текстурных координат – свои для каждого </a:t>
            </a:r>
            <a:r>
              <a:rPr lang="en-US" altLang="ru-RU" sz="2800" dirty="0"/>
              <a:t>Texture Unit’</a:t>
            </a:r>
            <a:r>
              <a:rPr lang="ru-RU" altLang="ru-RU" sz="2800" dirty="0"/>
              <a:t>а</a:t>
            </a:r>
            <a:endParaRPr lang="en-US" altLang="ru-RU" sz="2800" dirty="0"/>
          </a:p>
          <a:p>
            <a:pPr eaLnBrk="1" hangingPunct="1"/>
            <a:r>
              <a:rPr lang="ru-RU" altLang="ru-RU" dirty="0"/>
              <a:t>С каждым </a:t>
            </a:r>
            <a:r>
              <a:rPr lang="en-US" altLang="ru-RU" dirty="0"/>
              <a:t>Texture unit </a:t>
            </a:r>
            <a:r>
              <a:rPr lang="ru-RU" altLang="ru-RU" dirty="0"/>
              <a:t>связана своя матрица текстуры</a:t>
            </a:r>
            <a:endParaRPr lang="ru-RU" altLang="ru-RU" sz="2800" dirty="0"/>
          </a:p>
          <a:p>
            <a:pPr eaLnBrk="1" hangingPunct="1"/>
            <a:r>
              <a:rPr lang="ru-RU" altLang="ru-RU" sz="2800" dirty="0"/>
              <a:t>Чтобы указать текстурные координаты в </a:t>
            </a:r>
            <a:r>
              <a:rPr lang="en-US" altLang="ru-RU" sz="2800" dirty="0"/>
              <a:t>texture unit </a:t>
            </a:r>
            <a:r>
              <a:rPr lang="ru-RU" altLang="ru-RU" sz="2800" dirty="0"/>
              <a:t>служит команда</a:t>
            </a:r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glMultiTexCoord</a:t>
            </a:r>
            <a:r>
              <a:rPr lang="en-US" altLang="ru-RU" dirty="0"/>
              <a:t>[1 2 3 4][</a:t>
            </a:r>
            <a:r>
              <a:rPr lang="en-US" altLang="ru-RU" dirty="0" err="1"/>
              <a:t>i</a:t>
            </a:r>
            <a:r>
              <a:rPr lang="en-US" altLang="ru-RU" dirty="0"/>
              <a:t> s f d][v](</a:t>
            </a:r>
            <a:r>
              <a:rPr lang="en-US" altLang="ru-RU" dirty="0" err="1"/>
              <a:t>GLenum</a:t>
            </a:r>
            <a:r>
              <a:rPr lang="en-US" altLang="ru-RU" dirty="0"/>
              <a:t> texture, Type </a:t>
            </a:r>
            <a:r>
              <a:rPr lang="en-US" altLang="ru-RU" dirty="0" err="1"/>
              <a:t>coords</a:t>
            </a:r>
            <a:r>
              <a:rPr lang="en-US" altLang="ru-RU" dirty="0"/>
              <a:t>)</a:t>
            </a:r>
          </a:p>
          <a:p>
            <a:pPr lvl="2" eaLnBrk="1" hangingPunct="1"/>
            <a:r>
              <a:rPr lang="en-US" altLang="ru-RU" sz="2000" dirty="0"/>
              <a:t>texture - </a:t>
            </a:r>
            <a:r>
              <a:rPr lang="ru-RU" altLang="ru-RU" sz="2000" dirty="0"/>
              <a:t>GL_TEXTURE</a:t>
            </a:r>
            <a:r>
              <a:rPr lang="en-US" altLang="ru-RU" sz="2000" dirty="0">
                <a:solidFill>
                  <a:schemeClr val="hlink"/>
                </a:solidFill>
              </a:rPr>
              <a:t>x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2B2FEF-97E6-45B7-BA84-5FFE63B8EA67}"/>
              </a:ext>
            </a:extLst>
          </p:cNvPr>
          <p:cNvSpPr/>
          <p:nvPr/>
        </p:nvSpPr>
        <p:spPr>
          <a:xfrm>
            <a:off x="911424" y="0"/>
            <a:ext cx="897632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CMyApplication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DrawRectangle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de-DE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glBegin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GL_QUADS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glEnd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r>
              <a:rPr lang="ru-RU" altLang="ru-RU" dirty="0"/>
              <a:t>В</a:t>
            </a:r>
            <a:r>
              <a:rPr lang="en-US" altLang="ru-RU" dirty="0"/>
              <a:t> OpenGL </a:t>
            </a:r>
            <a:r>
              <a:rPr lang="ru-RU" altLang="ru-RU" dirty="0"/>
              <a:t>функция смешивания определяется при помощи команды</a:t>
            </a:r>
            <a:endParaRPr lang="en-US" altLang="ru-RU" dirty="0"/>
          </a:p>
          <a:p>
            <a:pPr lvl="1"/>
            <a:r>
              <a:rPr lang="en-US" altLang="ru-RU" b="1" dirty="0" err="1"/>
              <a:t>glBlendFunc</a:t>
            </a:r>
            <a:r>
              <a:rPr lang="en-US" altLang="ru-RU" dirty="0"/>
              <a:t>(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sFactor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dFactor</a:t>
            </a:r>
            <a:r>
              <a:rPr lang="en-US" altLang="ru-RU" dirty="0"/>
              <a:t>)</a:t>
            </a:r>
            <a:endParaRPr lang="ru-RU" altLang="ru-RU" dirty="0"/>
          </a:p>
          <a:p>
            <a:pPr lvl="2"/>
            <a:r>
              <a:rPr lang="en-US" altLang="ru-RU" dirty="0" err="1"/>
              <a:t>sFactor</a:t>
            </a:r>
            <a:r>
              <a:rPr lang="en-US" altLang="ru-RU" dirty="0"/>
              <a:t> –</a:t>
            </a:r>
            <a:r>
              <a:rPr lang="ru-RU" altLang="ru-RU" dirty="0"/>
              <a:t> задает коэффициент, применяемый к цвету выводимого фрагмента</a:t>
            </a:r>
          </a:p>
          <a:p>
            <a:pPr lvl="2"/>
            <a:r>
              <a:rPr lang="en-US" altLang="ru-RU" dirty="0" err="1"/>
              <a:t>dFactor</a:t>
            </a:r>
            <a:r>
              <a:rPr lang="en-US" altLang="ru-RU" dirty="0"/>
              <a:t> – </a:t>
            </a:r>
            <a:r>
              <a:rPr lang="ru-RU" altLang="ru-RU" dirty="0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/>
            <a:r>
              <a:rPr lang="ru-RU" altLang="ru-RU"/>
              <a:t>Включаем режим смешивания цветов</a:t>
            </a:r>
          </a:p>
          <a:p>
            <a:pPr lvl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  <a:endParaRPr lang="ru-RU" altLang="ru-RU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B4E0C8-59A1-1242-E0C2-17FF1E68B4FB}"/>
              </a:ext>
            </a:extLst>
          </p:cNvPr>
          <p:cNvSpPr/>
          <p:nvPr/>
        </p:nvSpPr>
        <p:spPr>
          <a:xfrm>
            <a:off x="838200" y="3130116"/>
            <a:ext cx="6769968" cy="280831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CD31CC-2805-AE20-F9AF-9281E9E9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сцены с полупрозрачными объектами</a:t>
            </a:r>
            <a:endParaRPr lang="en-US" dirty="0"/>
          </a:p>
        </p:txBody>
      </p:sp>
      <p:pic>
        <p:nvPicPr>
          <p:cNvPr id="6" name="Graphic 5" descr="Video camera with solid fill">
            <a:extLst>
              <a:ext uri="{FF2B5EF4-FFF2-40B4-BE49-F238E27FC236}">
                <a16:creationId xmlns:a16="http://schemas.microsoft.com/office/drawing/2014/main" id="{6477634C-B16F-E744-F17A-02EE6D4D8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8" y="4077072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8EA624-79E0-5369-5588-D404B88D114D}"/>
              </a:ext>
            </a:extLst>
          </p:cNvPr>
          <p:cNvSpPr/>
          <p:nvPr/>
        </p:nvSpPr>
        <p:spPr>
          <a:xfrm>
            <a:off x="6528048" y="4293096"/>
            <a:ext cx="720080" cy="7200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EB8761-B754-2CFA-FE08-235289F56915}"/>
              </a:ext>
            </a:extLst>
          </p:cNvPr>
          <p:cNvSpPr/>
          <p:nvPr/>
        </p:nvSpPr>
        <p:spPr>
          <a:xfrm>
            <a:off x="5277244" y="4667436"/>
            <a:ext cx="720080" cy="648072"/>
          </a:xfrm>
          <a:prstGeom prst="ellipse">
            <a:avLst/>
          </a:prstGeom>
          <a:solidFill>
            <a:srgbClr val="00B0F0">
              <a:alpha val="4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4FA323C-FAB3-3871-9A76-70AA9A7D2043}"/>
              </a:ext>
            </a:extLst>
          </p:cNvPr>
          <p:cNvSpPr/>
          <p:nvPr/>
        </p:nvSpPr>
        <p:spPr>
          <a:xfrm rot="10800000">
            <a:off x="4530496" y="3933056"/>
            <a:ext cx="432048" cy="8722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89E8878-2CB1-8BA2-2E0D-0CE427D91661}"/>
              </a:ext>
            </a:extLst>
          </p:cNvPr>
          <p:cNvSpPr/>
          <p:nvPr/>
        </p:nvSpPr>
        <p:spPr>
          <a:xfrm>
            <a:off x="3695873" y="4423375"/>
            <a:ext cx="837428" cy="864096"/>
          </a:xfrm>
          <a:prstGeom prst="star5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90B99B-0A14-988C-7750-6F0D26075D6D}"/>
              </a:ext>
            </a:extLst>
          </p:cNvPr>
          <p:cNvSpPr/>
          <p:nvPr/>
        </p:nvSpPr>
        <p:spPr>
          <a:xfrm>
            <a:off x="8225596" y="3130116"/>
            <a:ext cx="3373375" cy="281229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B0779D-517E-EF3E-3E7C-674665BD1119}"/>
              </a:ext>
            </a:extLst>
          </p:cNvPr>
          <p:cNvSpPr/>
          <p:nvPr/>
        </p:nvSpPr>
        <p:spPr>
          <a:xfrm>
            <a:off x="9679080" y="4271392"/>
            <a:ext cx="720080" cy="7200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0FA200-E0AC-F279-26B2-8B55C816544E}"/>
              </a:ext>
            </a:extLst>
          </p:cNvPr>
          <p:cNvSpPr/>
          <p:nvPr/>
        </p:nvSpPr>
        <p:spPr>
          <a:xfrm>
            <a:off x="9401588" y="4638975"/>
            <a:ext cx="720080" cy="648072"/>
          </a:xfrm>
          <a:prstGeom prst="ellipse">
            <a:avLst/>
          </a:prstGeom>
          <a:solidFill>
            <a:srgbClr val="00B0F0">
              <a:alpha val="4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47485AE0-7815-9495-5735-63245B3044D4}"/>
              </a:ext>
            </a:extLst>
          </p:cNvPr>
          <p:cNvSpPr/>
          <p:nvPr/>
        </p:nvSpPr>
        <p:spPr>
          <a:xfrm rot="10800000">
            <a:off x="9545604" y="3933056"/>
            <a:ext cx="432048" cy="8722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6D6050E8-ACDB-B782-BE79-D533EB318790}"/>
              </a:ext>
            </a:extLst>
          </p:cNvPr>
          <p:cNvSpPr/>
          <p:nvPr/>
        </p:nvSpPr>
        <p:spPr>
          <a:xfrm>
            <a:off x="9140224" y="4422951"/>
            <a:ext cx="837428" cy="864096"/>
          </a:xfrm>
          <a:prstGeom prst="star5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14" y="2996266"/>
            <a:ext cx="2486372" cy="2010056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EE432-8071-4C09-AE7C-1BFADFD7E09E}"/>
              </a:ext>
            </a:extLst>
          </p:cNvPr>
          <p:cNvSpPr/>
          <p:nvPr/>
        </p:nvSpPr>
        <p:spPr>
          <a:xfrm>
            <a:off x="263352" y="1988840"/>
            <a:ext cx="109452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glColor4f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glEnable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glBlendFunc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g_srcBlendFactor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g_dstBlendFactor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(GL_FALSE);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(GL_FRONT);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(GL_BACK);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glDisable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(GL_TRUE);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B94BE8-7E34-4AB4-A1C0-FD620011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полупрозрачной сферы</a:t>
            </a:r>
          </a:p>
        </p:txBody>
      </p:sp>
    </p:spTree>
    <p:extLst>
      <p:ext uri="{BB962C8B-B14F-4D97-AF65-F5344CB8AC3E}">
        <p14:creationId xmlns:p14="http://schemas.microsoft.com/office/powerpoint/2010/main" val="5104104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Хорошие результаты</a:t>
            </a:r>
            <a:r>
              <a:rPr lang="en-US" altLang="ru-RU" dirty="0"/>
              <a:t> </a:t>
            </a:r>
            <a:r>
              <a:rPr lang="ru-RU" altLang="ru-RU" dirty="0"/>
              <a:t>для поглощающих свет полупрозрачных материалов (светофильтров)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</a:t>
            </a:r>
            <a:r>
              <a:rPr lang="ru-RU" altLang="ru-RU" dirty="0"/>
              <a:t>_</a:t>
            </a:r>
            <a:r>
              <a:rPr lang="en-US" altLang="ru-RU" dirty="0"/>
              <a:t>SRC_ALPHA, GL_ONE_MINUS_SRC_ALPHA)</a:t>
            </a:r>
          </a:p>
          <a:p>
            <a:r>
              <a:rPr lang="ru-RU" altLang="ru-RU" dirty="0"/>
              <a:t>Для светящихся материалов (искры, пламя, снег) хорошие результаты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(GL_ONE, GL_ONE)</a:t>
            </a:r>
          </a:p>
          <a:p>
            <a:pPr lvl="1"/>
            <a:r>
              <a:rPr lang="ru-RU" altLang="ru-RU" dirty="0"/>
              <a:t>Не требует </a:t>
            </a:r>
            <a:r>
              <a:rPr lang="ru-RU" altLang="ru-RU"/>
              <a:t>сортировки полигонов</a:t>
            </a:r>
            <a:endParaRPr lang="ru-RU" altLang="ru-RU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814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989138"/>
            <a:ext cx="8604250" cy="4868862"/>
          </a:xfrm>
        </p:spPr>
        <p:txBody>
          <a:bodyPr/>
          <a:lstStyle/>
          <a:p>
            <a:pPr eaLnBrk="1" hangingPunct="1"/>
            <a:r>
              <a:rPr lang="ru-RU" altLang="ru-RU" sz="2800"/>
              <a:t>Туман в </a:t>
            </a:r>
            <a:r>
              <a:rPr lang="en-US" altLang="ru-RU" sz="2800"/>
              <a:t>OpenGL </a:t>
            </a:r>
            <a:r>
              <a:rPr lang="ru-RU" altLang="ru-RU" sz="2800"/>
              <a:t>характеризуется несколькими величинами</a:t>
            </a:r>
            <a:endParaRPr lang="en-US" altLang="ru-RU" sz="2800"/>
          </a:p>
          <a:p>
            <a:pPr lvl="1" eaLnBrk="1" hangingPunct="1"/>
            <a:r>
              <a:rPr lang="ru-RU" altLang="ru-RU"/>
              <a:t>Цвет</a:t>
            </a:r>
          </a:p>
          <a:p>
            <a:pPr lvl="1" eaLnBrk="1" hangingPunct="1"/>
            <a:r>
              <a:rPr lang="ru-RU" altLang="ru-RU"/>
              <a:t>Уравнение (линейное, экспоненциальное или квадратичное экспоненциальное)</a:t>
            </a:r>
          </a:p>
          <a:p>
            <a:pPr lvl="1" eaLnBrk="1" hangingPunct="1"/>
            <a:r>
              <a:rPr lang="ru-RU" altLang="ru-RU"/>
              <a:t>Плотность</a:t>
            </a:r>
          </a:p>
          <a:p>
            <a:pPr eaLnBrk="1" hangingPunct="1"/>
            <a:r>
              <a:rPr lang="ru-RU" altLang="ru-RU" sz="280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351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990170" imgH="393529" progId="Equation.3">
                  <p:embed/>
                </p:oleObj>
              </mc:Choice>
              <mc:Fallback>
                <p:oleObj name="Формула" r:id="rId3" imgW="990170" imgH="393529" progId="Equation.3">
                  <p:embed/>
                  <p:pic>
                    <p:nvPicPr>
                      <p:cNvPr id="238595" name="Object 3">
                        <a:extLst>
                          <a:ext uri="{FF2B5EF4-FFF2-40B4-BE49-F238E27FC236}">
                            <a16:creationId xmlns:a16="http://schemas.microsoft.com/office/drawing/2014/main" id="{961EB722-F63A-4633-A4D4-8790F2900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698197" imgH="253890" progId="Equation.3">
                  <p:embed/>
                </p:oleObj>
              </mc:Choice>
              <mc:Fallback>
                <p:oleObj name="Формула" r:id="rId5" imgW="698197" imgH="253890" progId="Equation.3">
                  <p:embed/>
                  <p:pic>
                    <p:nvPicPr>
                      <p:cNvPr id="238596" name="Object 4">
                        <a:extLst>
                          <a:ext uri="{FF2B5EF4-FFF2-40B4-BE49-F238E27FC236}">
                            <a16:creationId xmlns:a16="http://schemas.microsoft.com/office/drawing/2014/main" id="{668163ED-DF9E-4C97-A897-D66C32E00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9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583947" imgH="228501" progId="Equation.3">
                  <p:embed/>
                </p:oleObj>
              </mc:Choice>
              <mc:Fallback>
                <p:oleObj name="Формула" r:id="rId7" imgW="583947" imgH="22850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EF9D20D5-C8CE-481D-96F4-88C097807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света диффузно </a:t>
            </a:r>
            <a:r>
              <a:rPr lang="ru-RU" altLang="ru-RU" dirty="0" err="1"/>
              <a:t>переизлучается</a:t>
            </a:r>
            <a:r>
              <a:rPr lang="ru-RU" altLang="ru-RU" dirty="0"/>
              <a:t>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</a:t>
            </a:r>
            <a:r>
              <a:rPr lang="ru-RU" altLang="ru-RU" dirty="0" err="1"/>
              <a:t>переизлученного</a:t>
            </a:r>
            <a:r>
              <a:rPr lang="ru-RU" altLang="ru-RU" dirty="0"/>
              <a:t> света достигает глаза с интенсивностью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Как зависит результирующая интенсивность света от векторов </a:t>
            </a:r>
            <a:r>
              <a:rPr lang="en-US" altLang="ru-RU" b="1" dirty="0"/>
              <a:t>m</a:t>
            </a:r>
            <a:r>
              <a:rPr lang="en-US" altLang="ru-RU" dirty="0"/>
              <a:t>, </a:t>
            </a:r>
            <a:r>
              <a:rPr lang="en-US" altLang="ru-RU" b="1" dirty="0"/>
              <a:t>v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/>
              <a:t>s</a:t>
            </a:r>
            <a:r>
              <a:rPr lang="en-US" altLang="ru-RU" dirty="0"/>
              <a:t>?</a:t>
            </a:r>
            <a:endParaRPr lang="ru-RU" altLang="ru-RU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6" y="2384425"/>
            <a:ext cx="5781675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fogDensity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glFogf(GL_FOG_DENSITY, fogDensity);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fogStart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glFogf(GL_FOG_START, fogStart);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fogEnd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glFogf(GL_FOG_END, fogEnd);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float</a:t>
            </a:r>
            <a:r>
              <a:rPr lang="ru-RU" altLang="ru-RU" sz="1800" b="1">
                <a:latin typeface="Courier New" panose="02070309020205020404" pitchFamily="49" charset="0"/>
              </a:rPr>
              <a:t> fogColor</a:t>
            </a:r>
            <a:r>
              <a:rPr lang="en-US" altLang="ru-RU" sz="1800" b="1">
                <a:latin typeface="Courier New" panose="02070309020205020404" pitchFamily="49" charset="0"/>
              </a:rPr>
              <a:t>[]</a:t>
            </a:r>
            <a:r>
              <a:rPr lang="ru-RU" altLang="ru-RU" sz="1800" b="1">
                <a:latin typeface="Courier New" panose="020703090202050204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glFogfv(GL_FOG_COLOR, fogColor);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glFogi(GL_FOG_MODE, g_fogMode);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glEnable(GL_FOG);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 dirty="0"/>
              <a:t>Вычисление диффузной составляющей отраженного света</a:t>
            </a:r>
            <a:endParaRPr lang="ru-RU" altLang="ru-RU" sz="40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Ориентация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относительно глаза не имеет значения (кроме случая </a:t>
            </a:r>
            <a:r>
              <a:rPr lang="en-US" altLang="ru-RU" dirty="0"/>
              <a:t>v </a:t>
            </a:r>
            <a:r>
              <a:rPr lang="en-US" altLang="ru-RU" dirty="0">
                <a:cs typeface="Tahoma" panose="020B0604030504040204" pitchFamily="34" charset="0"/>
              </a:rPr>
              <a:t>∙</a:t>
            </a:r>
            <a:r>
              <a:rPr lang="en-US" altLang="ru-RU" dirty="0"/>
              <a:t> m &lt; 0 – </a:t>
            </a:r>
            <a:r>
              <a:rPr lang="ru-RU" altLang="ru-RU" dirty="0"/>
              <a:t>в этом случае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  <a:r>
              <a:rPr lang="en-US" altLang="ru-RU" dirty="0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Количество света зависит от ориентации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«наблюдаемая» источником света площадь </a:t>
            </a:r>
            <a:r>
              <a:rPr lang="ru-RU" altLang="ru-RU" dirty="0" err="1"/>
              <a:t>микрограни</a:t>
            </a:r>
            <a:endParaRPr lang="ru-RU" alt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4D2B489-8BDE-4E06-8A0B-393946A5F06B}"/>
              </a:ext>
            </a:extLst>
          </p:cNvPr>
          <p:cNvGrpSpPr/>
          <p:nvPr/>
        </p:nvGrpSpPr>
        <p:grpSpPr>
          <a:xfrm>
            <a:off x="352029" y="2276474"/>
            <a:ext cx="4752975" cy="4032251"/>
            <a:chOff x="1524001" y="2278063"/>
            <a:chExt cx="4752975" cy="4032251"/>
          </a:xfrm>
        </p:grpSpPr>
        <p:sp>
          <p:nvSpPr>
            <p:cNvPr id="21508" name="AutoShape 4">
              <a:extLst>
                <a:ext uri="{FF2B5EF4-FFF2-40B4-BE49-F238E27FC236}">
                  <a16:creationId xmlns:a16="http://schemas.microsoft.com/office/drawing/2014/main" id="{0369FA00-0493-44E6-A6EF-5B505B27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1" y="5734051"/>
              <a:ext cx="4752975" cy="576263"/>
            </a:xfrm>
            <a:prstGeom prst="parallelogram">
              <a:avLst>
                <a:gd name="adj" fmla="val 206198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FDAB6253-B8B3-43CB-9DEA-A6FD3ADB5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4294188"/>
              <a:ext cx="0" cy="16557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60F73B0E-2E51-4025-B252-29BC718C8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36888" y="422275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1" name="AutoShape 7">
              <a:extLst>
                <a:ext uri="{FF2B5EF4-FFF2-40B4-BE49-F238E27FC236}">
                  <a16:creationId xmlns:a16="http://schemas.microsoft.com/office/drawing/2014/main" id="{74647584-1EBB-461D-900C-EBA688048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6" y="2278063"/>
              <a:ext cx="792163" cy="792162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8E0E21A8-5939-4021-B419-5218D0AB0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6388" y="4149725"/>
              <a:ext cx="4746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E8FEED10-756F-4EE0-BA19-38B6D314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063" y="4149725"/>
              <a:ext cx="3413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7" name="Text Box 13">
              <a:extLst>
                <a:ext uri="{FF2B5EF4-FFF2-40B4-BE49-F238E27FC236}">
                  <a16:creationId xmlns:a16="http://schemas.microsoft.com/office/drawing/2014/main" id="{2665D5EC-669B-4AFA-8A47-203EB32C8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7251" y="5734050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</p:grp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Tahoma" panose="020B0604030504040204" pitchFamily="34" charset="0"/>
              </a:rPr>
              <a:t>I</a:t>
            </a:r>
            <a:r>
              <a:rPr lang="en-US" altLang="ru-RU" sz="1800" baseline="-25000" dirty="0">
                <a:latin typeface="Tahoma" panose="020B0604030504040204" pitchFamily="34" charset="0"/>
              </a:rPr>
              <a:t>s</a:t>
            </a:r>
            <a:r>
              <a:rPr lang="en-US" altLang="ru-RU" sz="1800" dirty="0">
                <a:latin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CC07C-C50E-4999-929B-646D78D84E4C}"/>
              </a:ext>
            </a:extLst>
          </p:cNvPr>
          <p:cNvGrpSpPr/>
          <p:nvPr/>
        </p:nvGrpSpPr>
        <p:grpSpPr>
          <a:xfrm>
            <a:off x="8418909" y="2133600"/>
            <a:ext cx="3816349" cy="5761037"/>
            <a:chOff x="6600826" y="2349501"/>
            <a:chExt cx="3816349" cy="5761037"/>
          </a:xfrm>
        </p:grpSpPr>
        <p:sp>
          <p:nvSpPr>
            <p:cNvPr id="21518" name="AutoShape 14">
              <a:extLst>
                <a:ext uri="{FF2B5EF4-FFF2-40B4-BE49-F238E27FC236}">
                  <a16:creationId xmlns:a16="http://schemas.microsoft.com/office/drawing/2014/main" id="{23A1D0DD-7689-43F1-A2A7-9CB09CA39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75697">
              <a:off x="5879307" y="5445920"/>
              <a:ext cx="4752975" cy="576262"/>
            </a:xfrm>
            <a:prstGeom prst="parallelogram">
              <a:avLst>
                <a:gd name="adj" fmla="val 206199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9" name="Line 15">
              <a:extLst>
                <a:ext uri="{FF2B5EF4-FFF2-40B4-BE49-F238E27FC236}">
                  <a16:creationId xmlns:a16="http://schemas.microsoft.com/office/drawing/2014/main" id="{7CED46F5-1E5B-4CC5-A385-C4C970F2CC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731537" flipV="1">
              <a:off x="7570789" y="4114801"/>
              <a:ext cx="1587" cy="16557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0" name="Line 16">
              <a:extLst>
                <a:ext uri="{FF2B5EF4-FFF2-40B4-BE49-F238E27FC236}">
                  <a16:creationId xmlns:a16="http://schemas.microsoft.com/office/drawing/2014/main" id="{C3D4D7A9-7458-4F72-8AD5-7B8991697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56588" y="364490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1" name="AutoShape 17">
              <a:extLst>
                <a:ext uri="{FF2B5EF4-FFF2-40B4-BE49-F238E27FC236}">
                  <a16:creationId xmlns:a16="http://schemas.microsoft.com/office/drawing/2014/main" id="{78B46E1F-CBAE-4456-A417-DA476953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608" y="2349501"/>
              <a:ext cx="792162" cy="792163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22" name="Text Box 18">
              <a:extLst>
                <a:ext uri="{FF2B5EF4-FFF2-40B4-BE49-F238E27FC236}">
                  <a16:creationId xmlns:a16="http://schemas.microsoft.com/office/drawing/2014/main" id="{56D256EC-5E40-43EC-9746-8050ABF55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8026" y="4221163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3" name="Text Box 19">
              <a:extLst>
                <a:ext uri="{FF2B5EF4-FFF2-40B4-BE49-F238E27FC236}">
                  <a16:creationId xmlns:a16="http://schemas.microsoft.com/office/drawing/2014/main" id="{F7120E78-8808-4B01-B341-DAE2BDC8C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0826" y="4292600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4" name="Text Box 20">
              <a:extLst>
                <a:ext uri="{FF2B5EF4-FFF2-40B4-BE49-F238E27FC236}">
                  <a16:creationId xmlns:a16="http://schemas.microsoft.com/office/drawing/2014/main" id="{4324C1DA-757A-4D21-AFF7-84842D409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689" y="5300663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  <p:sp>
          <p:nvSpPr>
            <p:cNvPr id="21525" name="Line 21">
              <a:extLst>
                <a:ext uri="{FF2B5EF4-FFF2-40B4-BE49-F238E27FC236}">
                  <a16:creationId xmlns:a16="http://schemas.microsoft.com/office/drawing/2014/main" id="{F9369DAF-B267-4D0B-A281-6487D3333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2125" y="58769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6" name="Line 22">
              <a:extLst>
                <a:ext uri="{FF2B5EF4-FFF2-40B4-BE49-F238E27FC236}">
                  <a16:creationId xmlns:a16="http://schemas.microsoft.com/office/drawing/2014/main" id="{255EE33D-6EDB-4C4B-BD36-23B99C0E0C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880000">
              <a:off x="7751763" y="50133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7" name="Arc 23">
              <a:extLst>
                <a:ext uri="{FF2B5EF4-FFF2-40B4-BE49-F238E27FC236}">
                  <a16:creationId xmlns:a16="http://schemas.microsoft.com/office/drawing/2014/main" id="{550B3AA0-405E-4711-9FAD-FF991F54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5187951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Text Box 24">
              <a:extLst>
                <a:ext uri="{FF2B5EF4-FFF2-40B4-BE49-F238E27FC236}">
                  <a16:creationId xmlns:a16="http://schemas.microsoft.com/office/drawing/2014/main" id="{9D883515-ABE4-475D-BB66-2FF3B9942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8750" y="5084763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  <p:sp>
          <p:nvSpPr>
            <p:cNvPr id="23" name="Arc 23">
              <a:extLst>
                <a:ext uri="{FF2B5EF4-FFF2-40B4-BE49-F238E27FC236}">
                  <a16:creationId xmlns:a16="http://schemas.microsoft.com/office/drawing/2014/main" id="{673A556D-A833-4CCE-AAB7-B352F53779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47757" y="4748888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E04B051F-8B02-4AF2-B95C-0A08F2629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7702" y="4140201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9" grpId="0" build="p"/>
      <p:bldP spid="2869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 dirty="0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 dirty="0"/>
              <a:t>Характерно для гладких поверхностей</a:t>
            </a:r>
          </a:p>
          <a:p>
            <a:r>
              <a:rPr lang="ru-RU" altLang="ru-RU" dirty="0"/>
              <a:t>Блик – отражение источника света на поверхности объекта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83F0468-E58C-4FDB-BA07-8A3FE183B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63" y="1843757"/>
            <a:ext cx="4315074" cy="4315074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B95B2C-9D04-1D74-283A-4AB194CCD561}"/>
              </a:ext>
            </a:extLst>
          </p:cNvPr>
          <p:cNvGrpSpPr/>
          <p:nvPr/>
        </p:nvGrpSpPr>
        <p:grpSpPr>
          <a:xfrm>
            <a:off x="7176120" y="2708920"/>
            <a:ext cx="2880320" cy="1616943"/>
            <a:chOff x="2771800" y="2348880"/>
            <a:chExt cx="2880320" cy="1616943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4B7BCDD-149D-1899-DE50-028F2979CB99}"/>
                </a:ext>
              </a:extLst>
            </p:cNvPr>
            <p:cNvSpPr/>
            <p:nvPr/>
          </p:nvSpPr>
          <p:spPr>
            <a:xfrm>
              <a:off x="2771800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A67DAF4-8F02-F489-B5B2-28825C704006}"/>
                </a:ext>
              </a:extLst>
            </p:cNvPr>
            <p:cNvSpPr/>
            <p:nvPr/>
          </p:nvSpPr>
          <p:spPr>
            <a:xfrm>
              <a:off x="4644008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F94DEE7-895E-888F-1E29-3197B2A15D91}"/>
                </a:ext>
              </a:extLst>
            </p:cNvPr>
            <p:cNvSpPr/>
            <p:nvPr/>
          </p:nvSpPr>
          <p:spPr>
            <a:xfrm>
              <a:off x="3779912" y="3173735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013326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636839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95551" y="2997201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3432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4151313" y="3862389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2979739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6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4224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4438651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862389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5616576" y="3143251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Grp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/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8026" y="1484314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38" y="5942014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71922" flipH="1">
            <a:off x="6708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AFD77-1010-FDE6-4CCB-B2D3EFC1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645" y="1"/>
            <a:ext cx="13307290" cy="6857998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35088" y="3584823"/>
            <a:ext cx="10321824" cy="1396752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15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Наложение текстуры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2628900" imgH="1295400" progId="Equation.3">
                  <p:embed/>
                </p:oleObj>
              </mc:Choice>
              <mc:Fallback>
                <p:oleObj name="Формула" r:id="rId3" imgW="2628900" imgH="12954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8CD268E1-578A-4E95-82F0-7C025069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7" y="2780928"/>
            <a:ext cx="11832125" cy="3298204"/>
          </a:xfr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5201" y="3735389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2997200" imgH="787400" progId="Equation.3">
                  <p:embed/>
                </p:oleObj>
              </mc:Choice>
              <mc:Fallback>
                <p:oleObj name="Формула" r:id="rId3" imgW="2997200" imgH="787400" progId="Equation.3">
                  <p:embed/>
                  <p:pic>
                    <p:nvPicPr>
                      <p:cNvPr id="41988" name="Object 6">
                        <a:extLst>
                          <a:ext uri="{FF2B5EF4-FFF2-40B4-BE49-F238E27FC236}">
                            <a16:creationId xmlns:a16="http://schemas.microsoft.com/office/drawing/2014/main" id="{2676C8FF-A766-4F21-BB4C-07467974D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1" y="3735389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Вектор нормали в вершине</a:t>
            </a:r>
          </a:p>
          <a:p>
            <a:pPr eaLnBrk="1" hangingPunct="1"/>
            <a:r>
              <a:rPr lang="ru-RU" altLang="ru-RU" dirty="0"/>
              <a:t>Свойства материала</a:t>
            </a:r>
          </a:p>
          <a:p>
            <a:pPr eaLnBrk="1" hangingPunct="1"/>
            <a:r>
              <a:rPr lang="ru-RU" altLang="ru-RU" dirty="0"/>
              <a:t>Параметры источников света</a:t>
            </a:r>
          </a:p>
          <a:p>
            <a:pPr eaLnBrk="1" hangingPunct="1"/>
            <a:r>
              <a:rPr lang="ru-RU" altLang="ru-RU" dirty="0"/>
              <a:t>Параметры модели освещения</a:t>
            </a:r>
          </a:p>
          <a:p>
            <a:pPr eaLnBrk="1" hangingPunct="1"/>
            <a:r>
              <a:rPr lang="ru-RU" altLang="ru-RU" dirty="0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Для определения вышеупомянутых свойств материала используется команда </a:t>
            </a:r>
            <a:r>
              <a:rPr lang="en-US" altLang="ru-RU" sz="2800" b="1" dirty="0" err="1"/>
              <a:t>glMaterial</a:t>
            </a:r>
            <a:r>
              <a:rPr lang="en-US" altLang="ru-RU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type param)</a:t>
            </a:r>
            <a:br>
              <a:rPr lang="en-US" altLang="ru-RU" dirty="0"/>
            </a:b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]v(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face</a:t>
            </a:r>
          </a:p>
          <a:p>
            <a:pPr lvl="2"/>
            <a:r>
              <a:rPr lang="en-US" altLang="ru-RU" b="1" dirty="0"/>
              <a:t>GL_FRONT</a:t>
            </a:r>
            <a:r>
              <a:rPr lang="en-US" altLang="ru-RU" dirty="0"/>
              <a:t>, </a:t>
            </a:r>
            <a:r>
              <a:rPr lang="en-US" altLang="ru-RU" b="1" dirty="0"/>
              <a:t>GL_BACK</a:t>
            </a:r>
            <a:r>
              <a:rPr lang="en-US" altLang="ru-RU" dirty="0"/>
              <a:t> </a:t>
            </a:r>
            <a:r>
              <a:rPr lang="ru-RU" altLang="ru-RU" dirty="0"/>
              <a:t>или</a:t>
            </a:r>
            <a:r>
              <a:rPr lang="en-US" altLang="ru-RU" dirty="0"/>
              <a:t> </a:t>
            </a:r>
            <a:r>
              <a:rPr lang="en-US" altLang="ru-RU" b="1" dirty="0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pname</a:t>
            </a:r>
            <a:endParaRPr lang="en-US" altLang="ru-RU" dirty="0"/>
          </a:p>
          <a:p>
            <a:pPr lvl="2"/>
            <a:r>
              <a:rPr lang="en-US" altLang="ru-RU" b="1" dirty="0"/>
              <a:t>GL_AMBIENT</a:t>
            </a:r>
          </a:p>
          <a:p>
            <a:pPr lvl="2"/>
            <a:r>
              <a:rPr lang="en-US" altLang="ru-RU" b="1" dirty="0"/>
              <a:t>GL_DIFFUSE</a:t>
            </a:r>
          </a:p>
          <a:p>
            <a:pPr lvl="2"/>
            <a:r>
              <a:rPr lang="en-US" altLang="ru-RU" b="1" dirty="0"/>
              <a:t>GL_SPECULAR</a:t>
            </a:r>
          </a:p>
          <a:p>
            <a:pPr lvl="2"/>
            <a:r>
              <a:rPr lang="en-US" altLang="ru-RU" b="1" dirty="0"/>
              <a:t>GL_EMISSION</a:t>
            </a:r>
          </a:p>
          <a:p>
            <a:pPr lvl="2"/>
            <a:r>
              <a:rPr lang="en-US" altLang="ru-RU" b="1" dirty="0"/>
              <a:t>GL_SHININESS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включенном освещении текущий цвет вершины не используется</a:t>
            </a:r>
          </a:p>
          <a:p>
            <a:pPr lvl="1"/>
            <a:r>
              <a:rPr lang="ru-RU" dirty="0"/>
              <a:t>вместо него используются цветовые характеристики материала</a:t>
            </a:r>
          </a:p>
          <a:p>
            <a:pPr lvl="1"/>
            <a:r>
              <a:rPr lang="ru-RU" dirty="0"/>
              <a:t>Однако использование команды </a:t>
            </a:r>
            <a:r>
              <a:rPr lang="en-US" b="1" dirty="0" err="1"/>
              <a:t>glMaterial</a:t>
            </a:r>
            <a:r>
              <a:rPr lang="en-US" b="1" dirty="0"/>
              <a:t>* </a:t>
            </a:r>
            <a:r>
              <a:rPr lang="ru-RU" dirty="0"/>
              <a:t>для изменения цвета отдельных вершин может показаться громоздким</a:t>
            </a:r>
          </a:p>
          <a:p>
            <a:r>
              <a:rPr lang="ru-RU" dirty="0"/>
              <a:t>Команда </a:t>
            </a:r>
            <a:r>
              <a:rPr lang="en-US" b="1" dirty="0" err="1"/>
              <a:t>glColorMaterial</a:t>
            </a:r>
            <a:r>
              <a:rPr lang="en-US" dirty="0"/>
              <a:t> </a:t>
            </a:r>
            <a:r>
              <a:rPr lang="ru-RU" dirty="0"/>
              <a:t>позволяет задавать параметры отдельных вершин с использованием команды </a:t>
            </a:r>
            <a:r>
              <a:rPr lang="en-US" dirty="0" err="1"/>
              <a:t>glColor</a:t>
            </a:r>
            <a:r>
              <a:rPr lang="ru-RU" dirty="0"/>
              <a:t> при включенном освещении</a:t>
            </a:r>
          </a:p>
          <a:p>
            <a:pPr lvl="1"/>
            <a:r>
              <a:rPr lang="ru-RU" dirty="0"/>
              <a:t>Для включения данной функции надо выполнить:</a:t>
            </a:r>
            <a:br>
              <a:rPr lang="ru-RU" dirty="0"/>
            </a:br>
            <a:r>
              <a:rPr lang="en-US" dirty="0" err="1"/>
              <a:t>glEnable</a:t>
            </a:r>
            <a:r>
              <a:rPr lang="en-US" dirty="0"/>
              <a:t>(GL_COLOR_MATERIAL)</a:t>
            </a:r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glColorMaterial</a:t>
            </a:r>
            <a:endParaRPr lang="ru-RU" altLang="ru-RU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Позволяет определить какие параметры материала изменяются при помощи команды </a:t>
            </a:r>
            <a:r>
              <a:rPr lang="en-US" altLang="ru-RU"/>
              <a:t>glColor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/>
              <a:t>glColorMaterial(GLenum face, GLenum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,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mode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GL_AMBIENT_AND_DIFFUSE</a:t>
            </a:r>
            <a:endParaRPr lang="ru-RU" altLang="ru-RU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13542B-A532-4C55-AAAC-3A5FBB6CB15C}"/>
              </a:ext>
            </a:extLst>
          </p:cNvPr>
          <p:cNvSpPr/>
          <p:nvPr/>
        </p:nvSpPr>
        <p:spPr>
          <a:xfrm>
            <a:off x="551384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Массив координат вершин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1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6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7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(GL_COLOR_MATERIAL);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glColorMaterial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GL_AMBIENT_AND_DIFFUSE);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glMaterialf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GL_SHININESS,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m_shininess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44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AFD77-1010-FDE6-4CCB-B2D3EFC14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57645" y="5145"/>
            <a:ext cx="13307290" cy="6847709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35088" y="3584823"/>
            <a:ext cx="10321824" cy="1396752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Мультитекстурирование</a:t>
            </a:r>
            <a:br>
              <a:rPr lang="ru-RU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Полупрозрачность</a:t>
            </a:r>
            <a:br>
              <a:rPr lang="ru-RU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Наложение тумана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324160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58441C-4F5B-449C-9C77-68F70D40D691}"/>
              </a:ext>
            </a:extLst>
          </p:cNvPr>
          <p:cNvSpPr/>
          <p:nvPr/>
        </p:nvSpPr>
        <p:spPr>
          <a:xfrm>
            <a:off x="263352" y="28983"/>
            <a:ext cx="9721080" cy="698652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(GL_QUADS);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6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устанавливаем диффузный и фоновый цвет грани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glColor4fv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m_sideColors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normal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cross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(v01, v02));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glNormal3fv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(normal));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(p0));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(p1));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(p2));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(p3));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051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14D8CB-DFF7-495A-9733-6DD6FDB4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GL_SPOT_EXPONENT</a:t>
            </a:r>
            <a:r>
              <a:rPr lang="ru-RU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Распределение интенсивности света (от 0 до 128) в зависимости от угла между направлением и точкой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Чем больше значение – тем более сфокусированный свет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GL_SPOT_CUTOFF</a:t>
            </a:r>
            <a:r>
              <a:rPr lang="en-US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максимальный угол разброса конического источника света </a:t>
            </a:r>
            <a:r>
              <a:rPr lang="en-US" altLang="ru-RU" sz="2000" dirty="0"/>
              <a:t>[0, 90]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Специальное значение </a:t>
            </a:r>
            <a:r>
              <a:rPr lang="en-US" altLang="ru-RU" sz="2000" dirty="0"/>
              <a:t>180</a:t>
            </a:r>
            <a:r>
              <a:rPr lang="ru-RU" altLang="ru-RU" sz="2000" dirty="0"/>
              <a:t> для</a:t>
            </a:r>
            <a:r>
              <a:rPr lang="en-US" altLang="ru-RU" sz="2000" dirty="0"/>
              <a:t> </a:t>
            </a:r>
            <a:r>
              <a:rPr lang="ru-RU" altLang="ru-RU" sz="2000" dirty="0"/>
              <a:t>точечных источников</a:t>
            </a:r>
            <a:endParaRPr lang="en-US" altLang="ru-RU" sz="2000" dirty="0"/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GL_CONSTANT_ATTENUATION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GL_LINEAR_ATTENUATION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GL_QUADRATIC_ATTENUATION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Постоянный, линейный и квадратичный факторы ослабления света с расстоянием от источника света до вершины: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1</a:t>
            </a:r>
            <a:r>
              <a:rPr lang="en-US" altLang="ru-RU" sz="2000" dirty="0"/>
              <a:t>/(k</a:t>
            </a:r>
            <a:r>
              <a:rPr lang="en-US" altLang="ru-RU" sz="2000" baseline="-25000" dirty="0"/>
              <a:t>0</a:t>
            </a:r>
            <a:r>
              <a:rPr lang="en-US" altLang="ru-RU" sz="2000" dirty="0"/>
              <a:t> + k</a:t>
            </a:r>
            <a:r>
              <a:rPr lang="en-US" altLang="ru-RU" sz="2000" baseline="-25000" dirty="0"/>
              <a:t>1</a:t>
            </a:r>
            <a:r>
              <a:rPr lang="en-US" altLang="ru-RU" sz="2000" dirty="0"/>
              <a:t>*S + k</a:t>
            </a:r>
            <a:r>
              <a:rPr lang="en-US" altLang="ru-RU" sz="2000" baseline="-25000" dirty="0"/>
              <a:t>2</a:t>
            </a:r>
            <a:r>
              <a:rPr lang="en-US" altLang="ru-RU" sz="2000" dirty="0"/>
              <a:t>*S</a:t>
            </a:r>
            <a:r>
              <a:rPr lang="en-US" altLang="ru-RU" sz="2000" baseline="30000" dirty="0"/>
              <a:t>2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988" y="2060576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6989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2590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/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𝑆𝑃𝑂𝑇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𝐸𝑋𝑃𝑂𝑁𝐸𝑁𝑇</m:t>
                              </m:r>
                            </m:sup>
                          </m:sSup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">
            <a:extLst>
              <a:ext uri="{FF2B5EF4-FFF2-40B4-BE49-F238E27FC236}">
                <a16:creationId xmlns:a16="http://schemas.microsoft.com/office/drawing/2014/main" id="{F08FC57D-A4FF-477F-9EC7-24817C875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49" y="3860787"/>
            <a:ext cx="2940595" cy="9001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6" y="3594100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B7A225-9CC3-491C-9B4A-B08FE0A9941C}"/>
              </a:ext>
            </a:extLst>
          </p:cNvPr>
          <p:cNvSpPr/>
          <p:nvPr/>
        </p:nvSpPr>
        <p:spPr>
          <a:xfrm>
            <a:off x="5911060" y="4697399"/>
            <a:ext cx="184940" cy="171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A690A56-E729-4514-8BE8-A61359CED794}"/>
              </a:ext>
            </a:extLst>
          </p:cNvPr>
          <p:cNvSpPr/>
          <p:nvPr/>
        </p:nvSpPr>
        <p:spPr>
          <a:xfrm>
            <a:off x="2565638" y="2878260"/>
            <a:ext cx="1905014" cy="1905014"/>
          </a:xfrm>
          <a:prstGeom prst="arc">
            <a:avLst>
              <a:gd name="adj1" fmla="val 84880"/>
              <a:gd name="adj2" fmla="val 17121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AE5551D-A59C-4486-BD5E-A39F62AAFD10}"/>
              </a:ext>
            </a:extLst>
          </p:cNvPr>
          <p:cNvSpPr/>
          <p:nvPr/>
        </p:nvSpPr>
        <p:spPr>
          <a:xfrm>
            <a:off x="2725332" y="2911444"/>
            <a:ext cx="1905014" cy="1905014"/>
          </a:xfrm>
          <a:prstGeom prst="arc">
            <a:avLst>
              <a:gd name="adj1" fmla="val 84880"/>
              <a:gd name="adj2" fmla="val 18970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/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ru-RU" dirty="0"/>
              <a:t>GL_AMBIENT – </a:t>
            </a:r>
            <a:r>
              <a:rPr lang="ru-RU" altLang="ru-RU" dirty="0"/>
              <a:t>интенсивность фонового освещения</a:t>
            </a:r>
          </a:p>
          <a:p>
            <a:r>
              <a:rPr lang="en-US" altLang="ru-RU" dirty="0"/>
              <a:t>GL_DIFFUSE – </a:t>
            </a:r>
            <a:r>
              <a:rPr lang="ru-RU" altLang="ru-RU" dirty="0"/>
              <a:t>интенсивность диффузного освещения</a:t>
            </a:r>
          </a:p>
          <a:p>
            <a:r>
              <a:rPr lang="en-US" altLang="ru-RU" dirty="0"/>
              <a:t>GL_SPECULAR – </a:t>
            </a:r>
            <a:r>
              <a:rPr lang="ru-RU" altLang="ru-RU" dirty="0"/>
              <a:t>интенсивность зеркального отражения</a:t>
            </a:r>
          </a:p>
          <a:p>
            <a:r>
              <a:rPr lang="en-US" altLang="ru-RU" dirty="0"/>
              <a:t>GL_POSITION – </a:t>
            </a:r>
            <a:r>
              <a:rPr lang="ru-RU" altLang="ru-RU" dirty="0"/>
              <a:t>позиция источника света в однородных координатах объекта</a:t>
            </a:r>
          </a:p>
          <a:p>
            <a:pPr lvl="1"/>
            <a:r>
              <a:rPr lang="ru-RU" altLang="ru-RU" dirty="0"/>
              <a:t>Если компонент </a:t>
            </a:r>
            <a:r>
              <a:rPr lang="en-US" altLang="ru-RU" dirty="0"/>
              <a:t>w </a:t>
            </a:r>
            <a:r>
              <a:rPr lang="ru-RU" altLang="ru-RU" dirty="0"/>
              <a:t>равен 0, то источник света рассматривается как направленный и бесконечно удаленный.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r>
              <a:rPr lang="en-US" altLang="ru-RU" dirty="0"/>
              <a:t>GL_SPOT_DIRECTION – </a:t>
            </a:r>
            <a:r>
              <a:rPr lang="ru-RU" altLang="ru-RU" dirty="0"/>
              <a:t>параметр </a:t>
            </a:r>
            <a:r>
              <a:rPr lang="en-US" altLang="ru-RU" dirty="0"/>
              <a:t>params </a:t>
            </a:r>
            <a:r>
              <a:rPr lang="ru-RU" altLang="ru-RU" dirty="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8731-7A1D-4A47-8B08-3C8C418F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работы со светом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CFDB-9B86-4716-AF15-00505057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Позиция и направление источника света умножаются на текущую матрицу моделирования-вида</a:t>
            </a:r>
          </a:p>
          <a:p>
            <a:r>
              <a:rPr lang="ru-RU" dirty="0"/>
              <a:t>Вычисление освещённости вершин происходит в системе координат наблюдателя</a:t>
            </a:r>
          </a:p>
          <a:p>
            <a:r>
              <a:rPr lang="ru-RU" dirty="0"/>
              <a:t>Вершины освещаются в момент вызова </a:t>
            </a:r>
            <a:r>
              <a:rPr lang="en-US" dirty="0" err="1"/>
              <a:t>glVertex</a:t>
            </a:r>
            <a:r>
              <a:rPr lang="ru-RU" dirty="0"/>
              <a:t>, поэтому источник света надо настроить до рисования объекта</a:t>
            </a:r>
          </a:p>
          <a:p>
            <a:r>
              <a:rPr lang="ru-RU" dirty="0"/>
              <a:t>Чтобы привязать источник света к наблюдателю, достаточно один раз задать его положение и направление и не менять от кадра к кадру</a:t>
            </a:r>
          </a:p>
          <a:p>
            <a:r>
              <a:rPr lang="ru-RU" dirty="0"/>
              <a:t>Чтобы привязать источник света к сцене, нужно задавать его размер и положение при каждом изменении позиции камеры</a:t>
            </a:r>
          </a:p>
        </p:txBody>
      </p:sp>
    </p:spTree>
    <p:extLst>
      <p:ext uri="{BB962C8B-B14F-4D97-AF65-F5344CB8AC3E}">
        <p14:creationId xmlns:p14="http://schemas.microsoft.com/office/powerpoint/2010/main" val="32045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6" y="2492376"/>
            <a:ext cx="8893175" cy="34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Наложение текстуры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69CE6-0A7B-404B-8404-32E3C04F3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3602782"/>
            <a:ext cx="3140969" cy="31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Ч</a:t>
            </a:r>
            <a:r>
              <a:rPr lang="ru-RU" altLang="ru-RU" sz="2800" dirty="0"/>
              <a:t>асто поверхности не окрашены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 err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 dirty="0"/>
              <a:t> –</a:t>
            </a:r>
            <a:r>
              <a:rPr lang="en-US" altLang="ru-RU" sz="2800" dirty="0"/>
              <a:t> </a:t>
            </a:r>
            <a:r>
              <a:rPr lang="ru-RU" altLang="ru-RU" sz="2800" dirty="0"/>
              <a:t>повышает реалистичность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F6CFB-262E-4988-AF99-41C49B05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объемный объект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7E733-D714-4D33-8513-25A1C12A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60848"/>
            <a:ext cx="4798307" cy="4364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2C5B2-7AFE-4553-965C-57130860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60848"/>
            <a:ext cx="44442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9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Этапы наложения текстуры</a:t>
            </a:r>
            <a:endParaRPr lang="ru-RU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Создание текстурного объекта</a:t>
            </a:r>
          </a:p>
          <a:p>
            <a:r>
              <a:rPr lang="ru-RU" altLang="ru-RU"/>
              <a:t>Определение текстурной функции</a:t>
            </a:r>
          </a:p>
          <a:p>
            <a:r>
              <a:rPr lang="ru-RU" altLang="ru-RU"/>
              <a:t>Задание текстурных координат для вершин примитивов</a:t>
            </a:r>
          </a:p>
          <a:p>
            <a:r>
              <a:rPr lang="ru-RU" altLang="ru-RU"/>
              <a:t>Растеризация примитива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Текстура – это </a:t>
            </a:r>
            <a:r>
              <a:rPr lang="ru-RU" altLang="ru-RU" sz="2800" b="1" dirty="0">
                <a:solidFill>
                  <a:srgbClr val="FF0000"/>
                </a:solidFill>
              </a:rPr>
              <a:t>объект</a:t>
            </a:r>
            <a:r>
              <a:rPr lang="ru-RU" altLang="ru-RU" sz="2800" dirty="0"/>
              <a:t> </a:t>
            </a:r>
            <a:r>
              <a:rPr lang="en-US" altLang="ru-RU" sz="2800" dirty="0"/>
              <a:t>OpenGL</a:t>
            </a:r>
            <a:endParaRPr lang="ru-RU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 каждым текстурным объектом связаны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Растровые данные</a:t>
            </a:r>
            <a:endParaRPr lang="en-US" altLang="ru-RU" dirty="0"/>
          </a:p>
          <a:p>
            <a:pPr lvl="1"/>
            <a:r>
              <a:rPr lang="ru-RU" altLang="ru-RU" dirty="0"/>
              <a:t>Набор параметров</a:t>
            </a:r>
          </a:p>
          <a:p>
            <a:pPr lvl="1"/>
            <a:r>
              <a:rPr lang="ru-RU" altLang="ru-RU" dirty="0"/>
              <a:t>«</a:t>
            </a:r>
            <a:r>
              <a:rPr lang="en-US" altLang="ru-RU" b="1" dirty="0">
                <a:solidFill>
                  <a:srgbClr val="FF0000"/>
                </a:solidFill>
              </a:rPr>
              <a:t>id</a:t>
            </a:r>
            <a:r>
              <a:rPr lang="ru-RU" altLang="ru-RU" dirty="0"/>
              <a:t>» или имя- целое число без знака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 умолчанию работает с текстурным объектом с </a:t>
            </a:r>
            <a:r>
              <a:rPr lang="en-US" altLang="ru-RU" dirty="0"/>
              <a:t>id=</a:t>
            </a:r>
            <a:r>
              <a:rPr lang="ru-RU" altLang="ru-RU" dirty="0"/>
              <a:t>0</a:t>
            </a:r>
          </a:p>
          <a:p>
            <a:r>
              <a:rPr lang="ru-RU" altLang="ru-RU" dirty="0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 dirty="0" err="1"/>
              <a:t>glBindTexture</a:t>
            </a:r>
            <a:endParaRPr lang="ru-RU" altLang="ru-RU" b="1" dirty="0"/>
          </a:p>
          <a:p>
            <a:pPr lvl="1"/>
            <a:r>
              <a:rPr lang="ru-RU" altLang="ru-RU" dirty="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Выбор текстурного объекта осуществляется по его </a:t>
            </a:r>
            <a:r>
              <a:rPr lang="en-US" altLang="ru-RU" sz="2800" dirty="0"/>
              <a:t>id</a:t>
            </a:r>
            <a:endParaRPr lang="ru-RU" altLang="ru-RU" sz="2800" dirty="0"/>
          </a:p>
          <a:p>
            <a:pPr lvl="1" eaLnBrk="1" hangingPunct="1"/>
            <a:r>
              <a:rPr lang="ru-RU" altLang="ru-RU" dirty="0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 dirty="0"/>
              <a:t>Необходимо следить за тем, чтобы при создании новой текстуры её </a:t>
            </a:r>
            <a:r>
              <a:rPr lang="en-US" altLang="ru-RU" dirty="0"/>
              <a:t>id </a:t>
            </a:r>
            <a:r>
              <a:rPr lang="ru-RU" altLang="ru-RU" dirty="0"/>
              <a:t>не был привязан к уже используемому объекту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позволяет получать свободные </a:t>
            </a:r>
            <a:r>
              <a:rPr lang="en-US" altLang="ru-RU" dirty="0"/>
              <a:t>id</a:t>
            </a:r>
            <a:r>
              <a:rPr lang="ru-RU" altLang="ru-RU" dirty="0"/>
              <a:t> текстурных объектов функцией </a:t>
            </a:r>
            <a:r>
              <a:rPr lang="en-US" altLang="ru-RU" dirty="0" err="1"/>
              <a:t>glGenTextures</a:t>
            </a:r>
            <a:endParaRPr lang="ru-RU" altLang="ru-RU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Команда </a:t>
            </a:r>
            <a:r>
              <a:rPr lang="en-US" altLang="ru-RU" dirty="0" err="1"/>
              <a:t>glGenTextures</a:t>
            </a:r>
            <a:r>
              <a:rPr lang="ru-RU" altLang="ru-RU" dirty="0"/>
              <a:t> позволяет сгенерировать заданное количество </a:t>
            </a:r>
            <a:r>
              <a:rPr lang="en-US" altLang="ru-RU" dirty="0"/>
              <a:t>id</a:t>
            </a:r>
            <a:r>
              <a:rPr lang="ru-RU" altLang="ru-RU" dirty="0"/>
              <a:t> для текстурных объектов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void </a:t>
            </a:r>
            <a:r>
              <a:rPr lang="en-US" altLang="ru-RU" dirty="0" err="1"/>
              <a:t>glGenTextures</a:t>
            </a:r>
            <a:r>
              <a:rPr lang="en-US" altLang="ru-RU" dirty="0"/>
              <a:t>(</a:t>
            </a:r>
            <a:br>
              <a:rPr lang="en-US" altLang="ru-RU" dirty="0"/>
            </a:br>
            <a:r>
              <a:rPr lang="en-US" altLang="ru-RU" dirty="0" err="1"/>
              <a:t>GLsizei</a:t>
            </a:r>
            <a:r>
              <a:rPr lang="en-US" altLang="ru-RU" dirty="0"/>
              <a:t> n,</a:t>
            </a:r>
            <a:br>
              <a:rPr lang="en-US" altLang="ru-RU" dirty="0"/>
            </a:br>
            <a:r>
              <a:rPr lang="en-US" altLang="ru-RU" dirty="0" err="1"/>
              <a:t>GLuint</a:t>
            </a:r>
            <a:r>
              <a:rPr lang="en-US" altLang="ru-RU" dirty="0"/>
              <a:t> *textures)</a:t>
            </a:r>
            <a:endParaRPr lang="ru-RU" alt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233C33-8107-43F3-BBC8-B606544C47FB}"/>
              </a:ext>
            </a:extLst>
          </p:cNvPr>
          <p:cNvSpPr/>
          <p:nvPr/>
        </p:nvSpPr>
        <p:spPr>
          <a:xfrm>
            <a:off x="695400" y="4365104"/>
            <a:ext cx="100091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GLuint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генерируем один уникальный идентификатор текстурного объекта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glGenTextures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делаем активным текстурный объект с данным идентификатором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(с ним еще пока не связано никакое изображение)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glBindTexture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(GL_TEXTURE_2D,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Ставшие ненужными текстурные объекты необходимо удалить</a:t>
            </a:r>
            <a:r>
              <a:rPr lang="ru-RU" altLang="ru-RU" dirty="0"/>
              <a:t>,</a:t>
            </a:r>
            <a:endParaRPr lang="ru-RU" altLang="ru-RU" sz="2800" dirty="0"/>
          </a:p>
          <a:p>
            <a:r>
              <a:rPr lang="ru-RU" altLang="ru-RU" dirty="0"/>
              <a:t>Если удаляется привязанный текстурный объект, то привязывается текстурный объект с </a:t>
            </a:r>
            <a:r>
              <a:rPr lang="en-US" altLang="ru-RU" dirty="0"/>
              <a:t>id=0</a:t>
            </a:r>
          </a:p>
          <a:p>
            <a:pPr lvl="1"/>
            <a:r>
              <a:rPr lang="ru-RU" altLang="ru-RU" dirty="0"/>
              <a:t>Текстурный объект с </a:t>
            </a:r>
            <a:r>
              <a:rPr lang="en-US" altLang="ru-RU" dirty="0"/>
              <a:t>id=0</a:t>
            </a:r>
            <a:r>
              <a:rPr lang="ru-RU" altLang="ru-RU" dirty="0"/>
              <a:t> не может быть удален</a:t>
            </a:r>
          </a:p>
          <a:p>
            <a:r>
              <a:rPr lang="ru-RU" altLang="ru-RU" dirty="0"/>
              <a:t>После удаления, текстурный объект не имеет ни размеров, ни содержимого. Его </a:t>
            </a:r>
            <a:r>
              <a:rPr lang="en-US" altLang="ru-RU" dirty="0"/>
              <a:t>id</a:t>
            </a:r>
            <a:r>
              <a:rPr lang="ru-RU" altLang="ru-RU" dirty="0"/>
              <a:t> становится свободным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4724401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GLuint</a:t>
            </a:r>
            <a:r>
              <a:rPr lang="ru-RU" altLang="ru-RU" sz="1800" b="1" dirty="0">
                <a:latin typeface="Courier New" panose="02070309020205020404" pitchFamily="49" charset="0"/>
              </a:rPr>
              <a:t> 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glGenTextures</a:t>
            </a:r>
            <a:r>
              <a:rPr lang="ru-RU" altLang="ru-RU" sz="1800" b="1" dirty="0">
                <a:latin typeface="Courier New" panose="02070309020205020404" pitchFamily="49" charset="0"/>
              </a:rPr>
              <a:t>(1, &amp;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);</a:t>
            </a:r>
            <a:endParaRPr lang="en-US" altLang="ru-RU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 dirty="0">
                <a:latin typeface="Courier New" panose="02070309020205020404" pitchFamily="49" charset="0"/>
              </a:rPr>
              <a:t>(1, &amp;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textureId</a:t>
            </a:r>
            <a:r>
              <a:rPr lang="en-US" altLang="ru-RU" sz="1800" b="1" dirty="0">
                <a:latin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процессе растеризации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Для каждого фрагмента вычисляются его координаты в </a:t>
            </a:r>
            <a:r>
              <a:rPr lang="ru-RU" altLang="ru-RU" b="1" dirty="0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 dirty="0">
                <a:solidFill>
                  <a:srgbClr val="FF0000"/>
                </a:solidFill>
              </a:rPr>
              <a:t> </a:t>
            </a:r>
            <a:r>
              <a:rPr lang="ru-RU" altLang="ru-RU" sz="2800" dirty="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/>
              <a:t>например </a:t>
            </a:r>
            <a:r>
              <a:rPr lang="en-US" altLang="ru-RU"/>
              <a:t>texture(s,t)</a:t>
            </a:r>
            <a:r>
              <a:rPr lang="ru-RU" altLang="ru-RU"/>
              <a:t> – двухмерное текстурное пространство</a:t>
            </a:r>
          </a:p>
          <a:p>
            <a:pPr lvl="1" eaLnBrk="1" hangingPunct="1"/>
            <a:r>
              <a:rPr lang="ru-RU" altLang="ru-RU"/>
              <a:t>Данная функция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Растровые текстуры</a:t>
            </a:r>
          </a:p>
          <a:p>
            <a:pPr lvl="1"/>
            <a:r>
              <a:rPr lang="ru-RU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r>
              <a:rPr lang="ru-RU"/>
              <a:t>Процедурные текстуры</a:t>
            </a:r>
          </a:p>
          <a:p>
            <a:pPr lvl="1"/>
            <a:r>
              <a:rPr lang="ru-RU"/>
              <a:t>Вычисляют значение функции в данной точке на основе заданной формулы</a:t>
            </a:r>
          </a:p>
          <a:p>
            <a:pPr lvl="2"/>
            <a:r>
              <a:rPr lang="ru-RU"/>
              <a:t>Шахматная доска</a:t>
            </a:r>
          </a:p>
          <a:p>
            <a:pPr lvl="2"/>
            <a:r>
              <a:rPr lang="ru-RU"/>
              <a:t>Фрактал</a:t>
            </a:r>
          </a:p>
          <a:p>
            <a:pPr lvl="2"/>
            <a:r>
              <a:rPr lang="ru-RU"/>
              <a:t>Мраморные поверхности</a:t>
            </a:r>
          </a:p>
          <a:p>
            <a:pPr lvl="1"/>
            <a:r>
              <a:rPr lang="en-US"/>
              <a:t>OpenGL </a:t>
            </a:r>
            <a:r>
              <a:rPr lang="ru-RU"/>
              <a:t>поддерживает процедурные текстуры при помощи фрагментных (пиксельных) шейдеров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22729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550" y="20605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 зависимости от формы используемой команды </a:t>
            </a:r>
            <a:r>
              <a:rPr lang="en-US" altLang="ru-RU" b="1" dirty="0" err="1"/>
              <a:t>glTexImage</a:t>
            </a:r>
            <a:r>
              <a:rPr lang="en-US" altLang="ru-RU" b="1" dirty="0"/>
              <a:t>*</a:t>
            </a:r>
            <a:r>
              <a:rPr lang="en-US" altLang="ru-RU" dirty="0"/>
              <a:t> </a:t>
            </a:r>
            <a:r>
              <a:rPr lang="ru-RU" altLang="ru-RU" dirty="0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 dirty="0"/>
              <a:t> </a:t>
            </a:r>
            <a:r>
              <a:rPr lang="ru-RU" altLang="ru-RU" dirty="0"/>
              <a:t>и размерности</a:t>
            </a:r>
          </a:p>
          <a:p>
            <a:pPr lvl="1" eaLnBrk="1" hangingPunct="1"/>
            <a:r>
              <a:rPr lang="ru-RU" altLang="ru-RU" dirty="0"/>
              <a:t>Например, 24 битному 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Изображение внутри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  <a:endParaRPr lang="en-US" altLang="ru-RU" sz="2800" dirty="0"/>
          </a:p>
          <a:p>
            <a:pPr lvl="1">
              <a:lnSpc>
                <a:spcPct val="80000"/>
              </a:lnSpc>
            </a:pPr>
            <a:r>
              <a:rPr lang="de-DE" altLang="ru-RU" sz="1400" dirty="0"/>
              <a:t>GL_ALPHA, GL_ALPHA4, GL_ALPHA8, GL_ALPHA12, GL_ALPHA16, GL_COMPRESSED_ALPHA, GL_COMPRESSED_LUMINANCE, GL_COMPRESSED_LUMINANCE_ALPHA, GL_COMPRESSED_INTENSITY, GL_COMPRESSED_RGB, GL_COMPRESSED_RGBA, GL_DEPTH_COMPONENT, GL_DEPTH_COMPONENT16, GL_DEPTH_COMPONENT24, GL_DEPTH_COMPONENT32, GL_LUMINANCE, GL_LUMINANCE4, GL_LUMINANCE8, GL_LUMINANCE12, GL_LUMINANCE16, GL_LUMINANCE_ALPHA, GL_LUMINANCE4_ALPHA4, GL_LUMINANCE6_ALPHA2, GL_LUMINANCE8_ALPHA8, GL_LUMINANCE12_ALPHA4, GL_LUMINANCE12_ALPHA12, GL_LUMINANCE16_ALPHA16, GL_INTENSITY, GL_INTENSITY4, GL_INTENSITY8, GL_INTENSITY12, GL_INTENSITY16, GL_R3_G3_B2, GL_RGB, GL_RGB4, GL_RGB5, GL_RGB8, GL_RGB10, GL_RGB12, GL_RGB16, GL_RGBA, GL_RGBA2, GL_RGBA4, GL_RGB5_A1, GL_RGBA8, GL_RGB10_A2, GL_RGBA12, GL_RGBA16, GL_SLUMINANCE, GL_SLUMINANCE8, GL_SLUMINANCE_ALPHA, GL_SLUMINANCE8_ALPHA8, GL_SRGB, GL_SRGB8, GL_SRGB_ALPHA, GL_SRGB8_ALPHA8. </a:t>
            </a:r>
          </a:p>
          <a:p>
            <a:pPr>
              <a:lnSpc>
                <a:spcPct val="80000"/>
              </a:lnSpc>
            </a:pPr>
            <a:r>
              <a:rPr lang="ru-RU" altLang="ru-RU" sz="2300" dirty="0"/>
              <a:t>Реализация </a:t>
            </a:r>
            <a:r>
              <a:rPr lang="en-US" altLang="ru-RU" sz="2300" dirty="0"/>
              <a:t>OpenGL</a:t>
            </a:r>
            <a:r>
              <a:rPr lang="ru-RU" altLang="ru-RU" sz="2300" dirty="0"/>
              <a:t> может выбрать формат, который близко подходит к желаемому формату</a:t>
            </a:r>
          </a:p>
          <a:p>
            <a:pPr lvl="1">
              <a:lnSpc>
                <a:spcPct val="80000"/>
              </a:lnSpc>
            </a:pPr>
            <a:r>
              <a:rPr lang="ru-RU" altLang="ru-RU" sz="1900" dirty="0"/>
              <a:t>Форматы </a:t>
            </a:r>
            <a:r>
              <a:rPr lang="de-DE" altLang="ru-RU" sz="1900" dirty="0"/>
              <a:t>GL_LUMINANCE, GL_LUMINANCE_ALPHA, GL_RGB, and GL_RGBA</a:t>
            </a:r>
            <a:r>
              <a:rPr lang="ru-RU" altLang="ru-RU" sz="1900" dirty="0"/>
              <a:t> всегда выбираются точно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400" dirty="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</a:t>
            </a:r>
            <a:r>
              <a:rPr lang="en-US" altLang="ru-RU" sz="2000" dirty="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GL_BGR_EXT</a:t>
            </a:r>
            <a:r>
              <a:rPr lang="en-US" altLang="ru-RU" sz="2000" dirty="0"/>
              <a:t>/GL_BGR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GL_BGRA_EXT</a:t>
            </a:r>
            <a:r>
              <a:rPr lang="en-US" altLang="ru-RU" sz="2000" dirty="0"/>
              <a:t>/GL_BGRA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 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ru-RU" sz="2000" dirty="0"/>
              <a:t>GL_DEPTH_COMPONENT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1489" y="4708526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1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4" y="4708526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2836864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141664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7286625" y="2301876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2657476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4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2625" y="1844676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6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913" y="4724401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6" y="2060576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55340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544512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19891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1138" y="4724401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4008438" y="1989139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2640014" y="3605214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4924426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03388" y="1892301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5087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03388" y="4244976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5087939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289D-018F-4907-9A0B-EF07D243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сферу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AAFB-478E-4A78-98C8-F70DFDA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4" y="2243137"/>
            <a:ext cx="10550860" cy="42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4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5" name="y2mate.is - Gardner Dragon illusion Дракон Гарднера оптическая иллюзия и разоблачение -wBda2Y8CCuQ-480pp-1712241800">
            <a:hlinkClick r:id="" action="ppaction://media"/>
            <a:extLst>
              <a:ext uri="{FF2B5EF4-FFF2-40B4-BE49-F238E27FC236}">
                <a16:creationId xmlns:a16="http://schemas.microsoft.com/office/drawing/2014/main" id="{AC515667-B81E-461B-AD5F-B1B9BEB1EF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0725" cy="43513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Один из атрибутов вершин – координаты данной вершины в текстурном пространстве</a:t>
            </a:r>
          </a:p>
          <a:p>
            <a:pPr lvl="1" eaLnBrk="1" hangingPunct="1"/>
            <a:r>
              <a:rPr lang="ru-RU" altLang="ru-RU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/>
              <a:t>Пространство трехмерной или кубической текстуры – трехмерный объем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6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9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5949951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2060576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4365626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6" y="4992689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Фильтрация текстур определяет то, каким образом будут выбираться пиксели текстуры при растеризации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Стандартно в </a:t>
            </a:r>
            <a:r>
              <a:rPr lang="en-US" altLang="ru-RU" dirty="0"/>
              <a:t>OpenGL </a:t>
            </a:r>
            <a:r>
              <a:rPr lang="ru-RU" altLang="ru-RU" dirty="0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 dirty="0"/>
              <a:t> </a:t>
            </a:r>
            <a:r>
              <a:rPr lang="en-US" altLang="ru-RU" b="1" dirty="0" err="1"/>
              <a:t>glTexParameter</a:t>
            </a:r>
            <a:endParaRPr lang="en-US" altLang="ru-RU" b="1" dirty="0"/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param)</a:t>
            </a:r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f]v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</a:t>
            </a:r>
            <a:r>
              <a:rPr lang="en-US" altLang="ru-RU" dirty="0" err="1"/>
              <a:t>GLenum</a:t>
            </a:r>
            <a:r>
              <a:rPr lang="en-US" altLang="ru-RU" dirty="0"/>
              <a:t> *param)</a:t>
            </a:r>
            <a:endParaRPr lang="ru-RU" altLang="ru-RU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glTexParameteri</a:t>
            </a:r>
            <a:r>
              <a:rPr lang="en-US" altLang="ru-RU" dirty="0"/>
              <a:t>(GL_TEXTURE_2D, GL_TEXTURE_MAG_FILTER, filter)</a:t>
            </a:r>
          </a:p>
          <a:p>
            <a:pPr eaLnBrk="1" hangingPunct="1"/>
            <a:r>
              <a:rPr lang="ru-RU" altLang="ru-RU" dirty="0"/>
              <a:t>Параметр </a:t>
            </a:r>
            <a:r>
              <a:rPr lang="en-US" altLang="ru-RU" dirty="0"/>
              <a:t>filter </a:t>
            </a:r>
            <a:r>
              <a:rPr lang="ru-RU" altLang="ru-RU" dirty="0"/>
              <a:t>принимает значения:</a:t>
            </a:r>
          </a:p>
          <a:p>
            <a:pPr lvl="1" eaLnBrk="1" hangingPunct="1"/>
            <a:r>
              <a:rPr lang="en-US" altLang="ru-RU" dirty="0"/>
              <a:t>GL_NEAREST</a:t>
            </a:r>
            <a:endParaRPr lang="ru-RU" altLang="ru-RU" dirty="0"/>
          </a:p>
          <a:p>
            <a:pPr lvl="1" eaLnBrk="1" hangingPunct="1"/>
            <a:r>
              <a:rPr lang="en-US" altLang="ru-RU" dirty="0"/>
              <a:t>GL_LINEAR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23" y="1825625"/>
            <a:ext cx="5987354" cy="4351338"/>
          </a:xfr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F704-145D-440E-9FC7-E5498F84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фильтрации текстур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711D7-7968-4B9A-ADAE-1FC128CC5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56792"/>
            <a:ext cx="8965356" cy="5040560"/>
          </a:xfrm>
        </p:spPr>
      </p:pic>
    </p:spTree>
    <p:extLst>
      <p:ext uri="{BB962C8B-B14F-4D97-AF65-F5344CB8AC3E}">
        <p14:creationId xmlns:p14="http://schemas.microsoft.com/office/powerpoint/2010/main" val="3984383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Как свет взаимодействует с объектами</a:t>
            </a:r>
            <a:r>
              <a:rPr lang="en-US" altLang="ru-RU" dirty="0"/>
              <a:t>?</a:t>
            </a:r>
            <a:endParaRPr lang="ru-RU" altLang="ru-RU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Частично поглощается, вызывая нагрев</a:t>
            </a:r>
          </a:p>
          <a:p>
            <a:pPr lvl="1" eaLnBrk="1" hangingPunct="1"/>
            <a:r>
              <a:rPr lang="ru-RU" altLang="ru-RU" sz="2300" dirty="0"/>
              <a:t>При полном поглощении световой энергии тело называется </a:t>
            </a:r>
            <a:r>
              <a:rPr lang="ru-RU" altLang="ru-RU" sz="2300" b="1" dirty="0"/>
              <a:t>абсолютно черным</a:t>
            </a:r>
          </a:p>
          <a:p>
            <a:pPr eaLnBrk="1" hangingPunct="1"/>
            <a:r>
              <a:rPr lang="ru-RU" altLang="ru-RU" dirty="0"/>
              <a:t>Частично отражается</a:t>
            </a:r>
          </a:p>
          <a:p>
            <a:pPr lvl="1" eaLnBrk="1" hangingPunct="1"/>
            <a:r>
              <a:rPr lang="ru-RU" altLang="ru-RU" sz="2300" dirty="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 dirty="0"/>
              <a:t>Частичное проходит сквозь объекты</a:t>
            </a:r>
          </a:p>
          <a:p>
            <a:pPr lvl="1" eaLnBrk="1" hangingPunct="1"/>
            <a:r>
              <a:rPr lang="ru-RU" altLang="ru-RU" sz="2300" dirty="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½</a:t>
            </a:r>
            <a:r>
              <a:rPr lang="en-US" altLang="ru-RU" sz="200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GL_CLAMP_TO_EDGE (GL_CLAMP_TO_EDGE_EXT)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GL_CLAMP_TO_BORDER</a:t>
            </a:r>
            <a:r>
              <a:rPr lang="ru-RU" altLang="ru-RU" sz="2400"/>
              <a:t> (</a:t>
            </a:r>
            <a:r>
              <a:rPr lang="en-US" altLang="ru-RU" sz="2400"/>
              <a:t>GL_CLAMP_TO_BORDER</a:t>
            </a:r>
            <a:r>
              <a:rPr lang="ru-RU" altLang="ru-RU" sz="2400"/>
              <a:t>_</a:t>
            </a:r>
            <a:r>
              <a:rPr lang="en-US" altLang="ru-RU" sz="2400"/>
              <a:t>ARB)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отброс целой части текстурной координаты</a:t>
            </a:r>
            <a:endParaRPr lang="en-US" altLang="ru-RU" sz="2000"/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GL_MIRRORED_REPEAT</a:t>
            </a:r>
            <a:r>
              <a:rPr lang="ru-RU" altLang="ru-RU" sz="2400"/>
              <a:t> (</a:t>
            </a:r>
            <a:r>
              <a:rPr lang="en-US" altLang="ru-RU" sz="2400"/>
              <a:t>GL_MIRRORED_REPEAT_ARB</a:t>
            </a:r>
            <a:r>
              <a:rPr lang="ru-RU" altLang="ru-RU" sz="240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88914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4" y="2997201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2636839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92376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2119314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 dirty="0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 dirty="0"/>
              <a:t>Ориентация и свойства поверхности</a:t>
            </a:r>
          </a:p>
          <a:p>
            <a:pPr eaLnBrk="1" hangingPunct="1"/>
            <a:r>
              <a:rPr lang="ru-RU" altLang="ru-RU" dirty="0"/>
              <a:t>Отраженный свет в </a:t>
            </a:r>
            <a:r>
              <a:rPr lang="en-US" altLang="ru-RU" dirty="0"/>
              <a:t>OpenGL</a:t>
            </a:r>
            <a:r>
              <a:rPr lang="ru-RU" altLang="ru-RU" dirty="0"/>
              <a:t>:</a:t>
            </a:r>
          </a:p>
          <a:p>
            <a:pPr lvl="1" eaLnBrk="1" hangingPunct="1"/>
            <a:r>
              <a:rPr lang="ru-RU" altLang="ru-RU" dirty="0"/>
              <a:t>Фоновый (</a:t>
            </a:r>
            <a:r>
              <a:rPr lang="en-US" altLang="ru-RU" dirty="0"/>
              <a:t>ambient)</a:t>
            </a:r>
          </a:p>
          <a:p>
            <a:pPr lvl="1" eaLnBrk="1" hangingPunct="1"/>
            <a:r>
              <a:rPr lang="ru-RU" altLang="ru-RU" dirty="0"/>
              <a:t>Диффузный</a:t>
            </a:r>
            <a:r>
              <a:rPr lang="en-US" altLang="ru-RU" dirty="0"/>
              <a:t> (diffuse)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Зеркальный</a:t>
            </a:r>
            <a:r>
              <a:rPr lang="en-US" altLang="ru-RU" dirty="0"/>
              <a:t> (specular)</a:t>
            </a:r>
            <a:endParaRPr lang="ru-RU" altLang="ru-RU" dirty="0"/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4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Мультитекстурирование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2837B-27CC-4C9F-8ACA-18CDCA14C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b="1" dirty="0" err="1">
                <a:solidFill>
                  <a:srgbClr val="FF0000"/>
                </a:solidFill>
              </a:rPr>
              <a:t>Мультитекстурирование</a:t>
            </a:r>
            <a:r>
              <a:rPr lang="en-US" altLang="ru-RU" dirty="0"/>
              <a:t> –</a:t>
            </a:r>
            <a:r>
              <a:rPr lang="ru-RU" altLang="ru-RU" dirty="0"/>
              <a:t> одновременное наложение нескольких текстур на один полигон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 err="1"/>
              <a:t>Мультитекстурирование</a:t>
            </a:r>
            <a:r>
              <a:rPr lang="ru-RU" altLang="ru-RU" dirty="0"/>
              <a:t> появилось в </a:t>
            </a:r>
            <a:r>
              <a:rPr lang="en-US" altLang="ru-RU" dirty="0"/>
              <a:t>OpenGL </a:t>
            </a:r>
            <a:r>
              <a:rPr lang="ru-RU" altLang="ru-RU" dirty="0"/>
              <a:t>версии 1.3</a:t>
            </a:r>
          </a:p>
          <a:p>
            <a:pPr lvl="1"/>
            <a:r>
              <a:rPr lang="ru-RU" altLang="ru-RU" dirty="0"/>
              <a:t>Стандартно поддерживается до 8 текстур</a:t>
            </a:r>
          </a:p>
          <a:p>
            <a:pPr lvl="1"/>
            <a:r>
              <a:rPr lang="ru-RU" altLang="ru-RU" dirty="0"/>
              <a:t>Шейдеры позволяют поддерживать большее количество текстур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Detail textures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Увеличение </a:t>
            </a:r>
            <a:r>
              <a:rPr lang="ru-RU" altLang="ru-RU" sz="2000" dirty="0" err="1"/>
              <a:t>детализированности</a:t>
            </a:r>
            <a:r>
              <a:rPr lang="ru-RU" altLang="ru-RU" sz="2000" dirty="0"/>
              <a:t>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Environment mapping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 err="1"/>
              <a:t>Мультитекстурирование</a:t>
            </a:r>
            <a:r>
              <a:rPr lang="ru-RU" altLang="ru-RU" dirty="0"/>
              <a:t>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 dirty="0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 dirty="0" err="1"/>
              <a:t>glActiveTexture</a:t>
            </a:r>
            <a:endParaRPr lang="ru-RU" altLang="ru-RU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/>
              <a:t> OpenGL </a:t>
            </a:r>
            <a:r>
              <a:rPr lang="ru-RU" altLang="ru-RU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/>
              <a:t>Цвет полученный на выходе текстурного модуля №0</a:t>
            </a:r>
            <a:r>
              <a:rPr lang="en-US" altLang="ru-RU"/>
              <a:t> </a:t>
            </a:r>
            <a:r>
              <a:rPr lang="ru-RU" altLang="ru-RU"/>
              <a:t>становится выходным для текстурного модуля №1 и т.д.</a:t>
            </a:r>
          </a:p>
          <a:p>
            <a:pPr lvl="1"/>
            <a:r>
              <a:rPr lang="ru-RU" altLang="ru-RU"/>
              <a:t>Режим наложения текстуры определяется при помощи функции </a:t>
            </a:r>
            <a:r>
              <a:rPr lang="en-US" altLang="ru-RU"/>
              <a:t>glTexEnv</a:t>
            </a:r>
            <a:r>
              <a:rPr lang="ru-RU" altLang="ru-RU"/>
              <a:t>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52" y="1825625"/>
            <a:ext cx="5869095" cy="4351338"/>
          </a:xfr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750C-DBE4-4112-805C-58B277B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Мультитекстурирование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9E7FC9-800C-4F23-9700-537480E22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688" y="1790271"/>
            <a:ext cx="5616624" cy="44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881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3967</TotalTime>
  <Words>5780</Words>
  <Application>Microsoft Office PowerPoint</Application>
  <PresentationFormat>Widescreen</PresentationFormat>
  <Paragraphs>832</Paragraphs>
  <Slides>132</Slides>
  <Notes>115</Notes>
  <HiddenSlides>2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5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Impact</vt:lpstr>
      <vt:lpstr>Tahoma</vt:lpstr>
      <vt:lpstr>Times New Roman</vt:lpstr>
      <vt:lpstr>Wingdings 2</vt:lpstr>
      <vt:lpstr>Office Theme</vt:lpstr>
      <vt:lpstr>Формула</vt:lpstr>
      <vt:lpstr>Повышение реалистичности изображений</vt:lpstr>
      <vt:lpstr>Наложение текстуры</vt:lpstr>
      <vt:lpstr>Мультитекстурирование Полупрозрачность Наложение тумана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Как свет взаимодействует с объектами?</vt:lpstr>
      <vt:lpstr>Отраженный свет</vt:lpstr>
      <vt:lpstr>Векторы, участвующие в расчёте освещения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PowerPoint Presentation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PowerPoint Presentation</vt:lpstr>
      <vt:lpstr>PowerPoint Presentation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Правила работы со светом в OpenGL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Наложение текстуры на объемный объект</vt:lpstr>
      <vt:lpstr>Этапы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Наложение текстуры на сферу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Команда glTexParameter</vt:lpstr>
      <vt:lpstr>Фильтр увеличения</vt:lpstr>
      <vt:lpstr>Фильтр уменьшения</vt:lpstr>
      <vt:lpstr>Пример фильтрации изображений</vt:lpstr>
      <vt:lpstr>Режимы фильтрации текстур</vt:lpstr>
      <vt:lpstr>Параметры текстуры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PowerPoint Presentation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Получение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PowerPoint Presentation</vt:lpstr>
      <vt:lpstr>PowerPoint Presentation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Рисование сцены с полупрозрачными объектами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Рисование полупрозрачной сферы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PowerPoint Presentation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PowerPoint Presentation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Алексей Малов</cp:lastModifiedBy>
  <cp:revision>88</cp:revision>
  <dcterms:created xsi:type="dcterms:W3CDTF">2006-11-16T05:10:10Z</dcterms:created>
  <dcterms:modified xsi:type="dcterms:W3CDTF">2024-06-08T21:47:48Z</dcterms:modified>
</cp:coreProperties>
</file>